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1"/>
  </p:notesMasterIdLst>
  <p:sldIdLst>
    <p:sldId id="290" r:id="rId2"/>
    <p:sldId id="685" r:id="rId3"/>
    <p:sldId id="688" r:id="rId4"/>
    <p:sldId id="690" r:id="rId5"/>
    <p:sldId id="694" r:id="rId6"/>
    <p:sldId id="689" r:id="rId7"/>
    <p:sldId id="695" r:id="rId8"/>
    <p:sldId id="286" r:id="rId9"/>
    <p:sldId id="287" r:id="rId10"/>
    <p:sldId id="288" r:id="rId11"/>
    <p:sldId id="282" r:id="rId12"/>
    <p:sldId id="283" r:id="rId13"/>
    <p:sldId id="284" r:id="rId14"/>
    <p:sldId id="289" r:id="rId15"/>
    <p:sldId id="276" r:id="rId16"/>
    <p:sldId id="268" r:id="rId17"/>
    <p:sldId id="256" r:id="rId18"/>
    <p:sldId id="258" r:id="rId19"/>
    <p:sldId id="277" r:id="rId20"/>
    <p:sldId id="278" r:id="rId21"/>
    <p:sldId id="279" r:id="rId22"/>
    <p:sldId id="257" r:id="rId23"/>
    <p:sldId id="280" r:id="rId24"/>
    <p:sldId id="281" r:id="rId25"/>
    <p:sldId id="259" r:id="rId26"/>
    <p:sldId id="260" r:id="rId27"/>
    <p:sldId id="274" r:id="rId28"/>
    <p:sldId id="275" r:id="rId29"/>
    <p:sldId id="272" r:id="rId3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4"/>
    <p:restoredTop sz="94716"/>
  </p:normalViewPr>
  <p:slideViewPr>
    <p:cSldViewPr snapToGrid="0" snapToObjects="1">
      <p:cViewPr varScale="1">
        <p:scale>
          <a:sx n="193" d="100"/>
          <a:sy n="193" d="100"/>
        </p:scale>
        <p:origin x="1976" y="20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6331F97-6FA2-174D-9A18-6E8974BD63AC}" type="datetimeFigureOut">
              <a:rPr lang="en-US"/>
              <a:pPr>
                <a:defRPr/>
              </a:pPr>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D49773-8B00-744A-8BDC-9D860B8488EC}" type="slidenum">
              <a:rPr lang="en-US"/>
              <a:pPr>
                <a:defRPr/>
              </a:pPr>
              <a:t>‹#›</a:t>
            </a:fld>
            <a:endParaRPr lang="en-US"/>
          </a:p>
        </p:txBody>
      </p:sp>
    </p:spTree>
    <p:extLst>
      <p:ext uri="{BB962C8B-B14F-4D97-AF65-F5344CB8AC3E}">
        <p14:creationId xmlns:p14="http://schemas.microsoft.com/office/powerpoint/2010/main" val="34196639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2</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927350" y="515938"/>
            <a:ext cx="3441700"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67179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BF2290A9-0E7C-6944-962C-F14B61F27DF1}" type="slidenum">
              <a:rPr lang="en-US">
                <a:solidFill>
                  <a:prstClr val="black"/>
                </a:solidFill>
              </a:rPr>
              <a:pPr>
                <a:defRPr/>
              </a:pPr>
              <a:t>3</a:t>
            </a:fld>
            <a:endParaRPr lang="en-US">
              <a:solidFill>
                <a:prstClr val="black"/>
              </a:solidFill>
            </a:endParaRPr>
          </a:p>
        </p:txBody>
      </p:sp>
      <p:sp>
        <p:nvSpPr>
          <p:cNvPr id="30723" name="Rectangle 2"/>
          <p:cNvSpPr>
            <a:spLocks noGrp="1" noRot="1" noChangeAspect="1" noChangeArrowheads="1"/>
          </p:cNvSpPr>
          <p:nvPr>
            <p:ph type="sldImg"/>
          </p:nvPr>
        </p:nvSpPr>
        <p:spPr>
          <a:xfrm>
            <a:off x="2927350" y="515938"/>
            <a:ext cx="3441700" cy="2581275"/>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952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81F6D5-7749-404E-B263-A24E8A7C8E96}" type="slidenum">
              <a:rPr lang="en-US">
                <a:solidFill>
                  <a:srgbClr val="000000"/>
                </a:solidFill>
                <a:latin typeface="Arial" pitchFamily="-65" charset="0"/>
              </a:rPr>
              <a:pPr/>
              <a:t>4</a:t>
            </a:fld>
            <a:endParaRPr lang="en-US">
              <a:solidFill>
                <a:srgbClr val="000000"/>
              </a:solidFill>
              <a:latin typeface="Arial" pitchFamily="-65" charset="0"/>
            </a:endParaRPr>
          </a:p>
        </p:txBody>
      </p:sp>
      <p:sp>
        <p:nvSpPr>
          <p:cNvPr id="94211" name="Rectangle 2"/>
          <p:cNvSpPr>
            <a:spLocks noGrp="1" noRot="1" noChangeAspect="1" noChangeArrowheads="1" noTextEdit="1"/>
          </p:cNvSpPr>
          <p:nvPr>
            <p:ph type="sldImg"/>
          </p:nvPr>
        </p:nvSpPr>
        <p:spPr>
          <a:xfrm>
            <a:off x="2927350" y="515938"/>
            <a:ext cx="3441700" cy="2581275"/>
          </a:xfrm>
          <a:ln/>
        </p:spPr>
      </p:sp>
      <p:sp>
        <p:nvSpPr>
          <p:cNvPr id="94212" name="Rectangle 3"/>
          <p:cNvSpPr>
            <a:spLocks noGrp="1" noChangeArrowheads="1"/>
          </p:cNvSpPr>
          <p:nvPr>
            <p:ph type="body" idx="1"/>
          </p:nvPr>
        </p:nvSpPr>
        <p:spPr>
          <a:noFill/>
          <a:ln/>
        </p:spPr>
        <p:txBody>
          <a:bodyPr/>
          <a:lstStyle/>
          <a:p>
            <a:pPr>
              <a:spcBef>
                <a:spcPct val="0"/>
              </a:spcBef>
            </a:pPr>
            <a:r>
              <a:rPr lang="en-US" sz="2400">
                <a:latin typeface="Arial" pitchFamily="-65" charset="0"/>
                <a:ea typeface="ＭＳ Ｐゴシック" pitchFamily="-65" charset="-128"/>
                <a:cs typeface="ＭＳ Ｐゴシック" pitchFamily="-65" charset="-128"/>
              </a:rPr>
              <a:t>The “Coral of Life” and the transfer of characters from now extinct into surviving lineages</a:t>
            </a:r>
          </a:p>
          <a:p>
            <a:pPr>
              <a:spcBef>
                <a:spcPct val="0"/>
              </a:spcBef>
            </a:pPr>
            <a:endParaRPr lang="en-US" sz="240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840480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982F4EC-15AB-8042-A4C9-BCBE4D5D2892}" type="slidenum">
              <a:rPr lang="en-US">
                <a:solidFill>
                  <a:srgbClr val="000000"/>
                </a:solidFill>
                <a:latin typeface="Arial" pitchFamily="-65" charset="0"/>
              </a:rPr>
              <a:pPr/>
              <a:t>6</a:t>
            </a:fld>
            <a:endParaRPr lang="en-US">
              <a:solidFill>
                <a:srgbClr val="000000"/>
              </a:solidFill>
              <a:latin typeface="Arial" pitchFamily="-65" charset="0"/>
            </a:endParaRPr>
          </a:p>
        </p:txBody>
      </p:sp>
      <p:sp>
        <p:nvSpPr>
          <p:cNvPr id="92163" name="Rectangle 2"/>
          <p:cNvSpPr>
            <a:spLocks noGrp="1" noRot="1" noChangeAspect="1" noChangeArrowheads="1" noTextEdit="1"/>
          </p:cNvSpPr>
          <p:nvPr>
            <p:ph type="sldImg"/>
          </p:nvPr>
        </p:nvSpPr>
        <p:spPr>
          <a:xfrm>
            <a:off x="2927350" y="515938"/>
            <a:ext cx="3441700"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30253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AA153B-F47B-9242-9542-70F7DA004EFD}" type="slidenum">
              <a:rPr lang="en-US" sz="1200">
                <a:latin typeface="Arial" charset="0"/>
              </a:rPr>
              <a:pPr eaLnBrk="1" fontAlgn="base" hangingPunct="1">
                <a:spcBef>
                  <a:spcPct val="0"/>
                </a:spcBef>
                <a:spcAft>
                  <a:spcPct val="0"/>
                </a:spcAft>
              </a:pPr>
              <a:t>16</a:t>
            </a:fld>
            <a:endParaRPr lang="en-US" sz="1200">
              <a:latin typeface="Arial" charset="0"/>
            </a:endParaRPr>
          </a:p>
        </p:txBody>
      </p:sp>
      <p:sp>
        <p:nvSpPr>
          <p:cNvPr id="215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6316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D49773-8B00-744A-8BDC-9D860B8488EC}" type="slidenum">
              <a:rPr lang="en-US" smtClean="0"/>
              <a:pPr>
                <a:defRPr/>
              </a:pPr>
              <a:t>20</a:t>
            </a:fld>
            <a:endParaRPr lang="en-US"/>
          </a:p>
        </p:txBody>
      </p:sp>
    </p:spTree>
    <p:extLst>
      <p:ext uri="{BB962C8B-B14F-4D97-AF65-F5344CB8AC3E}">
        <p14:creationId xmlns:p14="http://schemas.microsoft.com/office/powerpoint/2010/main" val="119650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1AA1-E4C3-4447-9B5D-8393341BD9E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EC208E7-C90C-EA4D-8861-36E444F43D1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0FE910B-2085-304B-B4E4-6E6393B60725}"/>
              </a:ext>
            </a:extLst>
          </p:cNvPr>
          <p:cNvSpPr>
            <a:spLocks noGrp="1"/>
          </p:cNvSpPr>
          <p:nvPr>
            <p:ph type="dt" sz="half" idx="10"/>
          </p:nvPr>
        </p:nvSpPr>
        <p:spPr/>
        <p:txBody>
          <a:bodyPr/>
          <a:lstStyle/>
          <a:p>
            <a:pPr>
              <a:defRPr/>
            </a:pPr>
            <a:fld id="{37471FDE-C359-E744-9FB1-254F35892763}" type="datetimeFigureOut">
              <a:rPr lang="en-US" smtClean="0"/>
              <a:pPr>
                <a:defRPr/>
              </a:pPr>
              <a:t>9/16/19</a:t>
            </a:fld>
            <a:endParaRPr lang="en-US"/>
          </a:p>
        </p:txBody>
      </p:sp>
      <p:sp>
        <p:nvSpPr>
          <p:cNvPr id="5" name="Footer Placeholder 4">
            <a:extLst>
              <a:ext uri="{FF2B5EF4-FFF2-40B4-BE49-F238E27FC236}">
                <a16:creationId xmlns:a16="http://schemas.microsoft.com/office/drawing/2014/main" id="{7AAAB202-4AE1-8B49-A127-D74A5FF511C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09C589C-5820-BD4B-B763-B10C78FFB68B}"/>
              </a:ext>
            </a:extLst>
          </p:cNvPr>
          <p:cNvSpPr>
            <a:spLocks noGrp="1"/>
          </p:cNvSpPr>
          <p:nvPr>
            <p:ph type="sldNum" sz="quarter" idx="12"/>
          </p:nvPr>
        </p:nvSpPr>
        <p:spPr/>
        <p:txBody>
          <a:bodyPr/>
          <a:lstStyle/>
          <a:p>
            <a:pPr>
              <a:defRPr/>
            </a:pPr>
            <a:fld id="{D5284361-4A2C-7A42-96DF-FCE2DC4D6385}" type="slidenum">
              <a:rPr lang="en-US" smtClean="0"/>
              <a:pPr>
                <a:defRPr/>
              </a:pPr>
              <a:t>‹#›</a:t>
            </a:fld>
            <a:endParaRPr lang="en-US"/>
          </a:p>
        </p:txBody>
      </p:sp>
    </p:spTree>
    <p:extLst>
      <p:ext uri="{BB962C8B-B14F-4D97-AF65-F5344CB8AC3E}">
        <p14:creationId xmlns:p14="http://schemas.microsoft.com/office/powerpoint/2010/main" val="351398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C7C7-A257-774A-9B9A-8A3B41A25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2FFA9-009E-084B-A1C8-0747DC086E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8887B-4E66-8443-8EBF-24DC4B8E5F4F}"/>
              </a:ext>
            </a:extLst>
          </p:cNvPr>
          <p:cNvSpPr>
            <a:spLocks noGrp="1"/>
          </p:cNvSpPr>
          <p:nvPr>
            <p:ph type="dt" sz="half" idx="10"/>
          </p:nvPr>
        </p:nvSpPr>
        <p:spPr/>
        <p:txBody>
          <a:bodyPr/>
          <a:lstStyle/>
          <a:p>
            <a:pPr>
              <a:defRPr/>
            </a:pPr>
            <a:fld id="{472633BE-B1FC-7A43-A32A-13553F52E45F}" type="datetimeFigureOut">
              <a:rPr lang="en-US" smtClean="0"/>
              <a:pPr>
                <a:defRPr/>
              </a:pPr>
              <a:t>9/16/19</a:t>
            </a:fld>
            <a:endParaRPr lang="en-US"/>
          </a:p>
        </p:txBody>
      </p:sp>
      <p:sp>
        <p:nvSpPr>
          <p:cNvPr id="5" name="Footer Placeholder 4">
            <a:extLst>
              <a:ext uri="{FF2B5EF4-FFF2-40B4-BE49-F238E27FC236}">
                <a16:creationId xmlns:a16="http://schemas.microsoft.com/office/drawing/2014/main" id="{C861381A-CB04-7C46-8AB4-9E107CF48D6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45D2C32-8C76-2E49-89D3-0041F32E068D}"/>
              </a:ext>
            </a:extLst>
          </p:cNvPr>
          <p:cNvSpPr>
            <a:spLocks noGrp="1"/>
          </p:cNvSpPr>
          <p:nvPr>
            <p:ph type="sldNum" sz="quarter" idx="12"/>
          </p:nvPr>
        </p:nvSpPr>
        <p:spPr/>
        <p:txBody>
          <a:bodyPr/>
          <a:lstStyle/>
          <a:p>
            <a:pPr>
              <a:defRPr/>
            </a:pPr>
            <a:fld id="{95D6D042-C3E2-B140-AEDF-3E135E948E82}" type="slidenum">
              <a:rPr lang="en-US" smtClean="0"/>
              <a:pPr>
                <a:defRPr/>
              </a:pPr>
              <a:t>‹#›</a:t>
            </a:fld>
            <a:endParaRPr lang="en-US"/>
          </a:p>
        </p:txBody>
      </p:sp>
    </p:spTree>
    <p:extLst>
      <p:ext uri="{BB962C8B-B14F-4D97-AF65-F5344CB8AC3E}">
        <p14:creationId xmlns:p14="http://schemas.microsoft.com/office/powerpoint/2010/main" val="302813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86599-35F7-0443-B33E-699DFF6CDFD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16C27-4EF9-A04F-8D49-C1C1D71CF8F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AE84A-6F94-2F4C-96DB-A22E8CCE6387}"/>
              </a:ext>
            </a:extLst>
          </p:cNvPr>
          <p:cNvSpPr>
            <a:spLocks noGrp="1"/>
          </p:cNvSpPr>
          <p:nvPr>
            <p:ph type="dt" sz="half" idx="10"/>
          </p:nvPr>
        </p:nvSpPr>
        <p:spPr/>
        <p:txBody>
          <a:bodyPr/>
          <a:lstStyle/>
          <a:p>
            <a:pPr>
              <a:defRPr/>
            </a:pPr>
            <a:fld id="{9E885C9A-CCEE-BB40-A1C0-4577943BE1D0}" type="datetimeFigureOut">
              <a:rPr lang="en-US" smtClean="0"/>
              <a:pPr>
                <a:defRPr/>
              </a:pPr>
              <a:t>9/16/19</a:t>
            </a:fld>
            <a:endParaRPr lang="en-US"/>
          </a:p>
        </p:txBody>
      </p:sp>
      <p:sp>
        <p:nvSpPr>
          <p:cNvPr id="5" name="Footer Placeholder 4">
            <a:extLst>
              <a:ext uri="{FF2B5EF4-FFF2-40B4-BE49-F238E27FC236}">
                <a16:creationId xmlns:a16="http://schemas.microsoft.com/office/drawing/2014/main" id="{53A89AA8-8B79-C546-8A1B-3A3E9B95C9E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29DAC1F-CE87-E249-A268-CD4B67530447}"/>
              </a:ext>
            </a:extLst>
          </p:cNvPr>
          <p:cNvSpPr>
            <a:spLocks noGrp="1"/>
          </p:cNvSpPr>
          <p:nvPr>
            <p:ph type="sldNum" sz="quarter" idx="12"/>
          </p:nvPr>
        </p:nvSpPr>
        <p:spPr/>
        <p:txBody>
          <a:bodyPr/>
          <a:lstStyle/>
          <a:p>
            <a:pPr>
              <a:defRPr/>
            </a:pPr>
            <a:fld id="{58D4EA91-1913-EB4C-BA58-10449BA98E23}" type="slidenum">
              <a:rPr lang="en-US" smtClean="0"/>
              <a:pPr>
                <a:defRPr/>
              </a:pPr>
              <a:t>‹#›</a:t>
            </a:fld>
            <a:endParaRPr lang="en-US"/>
          </a:p>
        </p:txBody>
      </p:sp>
    </p:spTree>
    <p:extLst>
      <p:ext uri="{BB962C8B-B14F-4D97-AF65-F5344CB8AC3E}">
        <p14:creationId xmlns:p14="http://schemas.microsoft.com/office/powerpoint/2010/main" val="272048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F259-1B41-394A-BA3C-A794E0545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A4991-4371-CE41-A76C-9A27510CE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723BF-6386-4645-9BB4-F8E25F42DBFF}"/>
              </a:ext>
            </a:extLst>
          </p:cNvPr>
          <p:cNvSpPr>
            <a:spLocks noGrp="1"/>
          </p:cNvSpPr>
          <p:nvPr>
            <p:ph type="dt" sz="half" idx="10"/>
          </p:nvPr>
        </p:nvSpPr>
        <p:spPr/>
        <p:txBody>
          <a:bodyPr/>
          <a:lstStyle/>
          <a:p>
            <a:pPr>
              <a:defRPr/>
            </a:pPr>
            <a:fld id="{7E3872E3-88E2-864B-88F2-4ACC329A7969}" type="datetimeFigureOut">
              <a:rPr lang="en-US" smtClean="0"/>
              <a:pPr>
                <a:defRPr/>
              </a:pPr>
              <a:t>9/16/19</a:t>
            </a:fld>
            <a:endParaRPr lang="en-US"/>
          </a:p>
        </p:txBody>
      </p:sp>
      <p:sp>
        <p:nvSpPr>
          <p:cNvPr id="5" name="Footer Placeholder 4">
            <a:extLst>
              <a:ext uri="{FF2B5EF4-FFF2-40B4-BE49-F238E27FC236}">
                <a16:creationId xmlns:a16="http://schemas.microsoft.com/office/drawing/2014/main" id="{613DB9A5-6939-6C49-94F9-6A366005CD8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27A58CC-6E98-C143-B567-D7CE08ECA635}"/>
              </a:ext>
            </a:extLst>
          </p:cNvPr>
          <p:cNvSpPr>
            <a:spLocks noGrp="1"/>
          </p:cNvSpPr>
          <p:nvPr>
            <p:ph type="sldNum" sz="quarter" idx="12"/>
          </p:nvPr>
        </p:nvSpPr>
        <p:spPr/>
        <p:txBody>
          <a:bodyPr/>
          <a:lstStyle/>
          <a:p>
            <a:pPr>
              <a:defRPr/>
            </a:pPr>
            <a:fld id="{2CC37DB8-B881-8B41-9328-BC9B604EFD0D}" type="slidenum">
              <a:rPr lang="en-US" smtClean="0"/>
              <a:pPr>
                <a:defRPr/>
              </a:pPr>
              <a:t>‹#›</a:t>
            </a:fld>
            <a:endParaRPr lang="en-US"/>
          </a:p>
        </p:txBody>
      </p:sp>
    </p:spTree>
    <p:extLst>
      <p:ext uri="{BB962C8B-B14F-4D97-AF65-F5344CB8AC3E}">
        <p14:creationId xmlns:p14="http://schemas.microsoft.com/office/powerpoint/2010/main" val="118533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F149-156D-8C40-BFE3-9896791B7E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FCE753-0EF8-C242-8659-F2C2158A167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2846C2-2935-EB48-934D-49E9EEAA4507}"/>
              </a:ext>
            </a:extLst>
          </p:cNvPr>
          <p:cNvSpPr>
            <a:spLocks noGrp="1"/>
          </p:cNvSpPr>
          <p:nvPr>
            <p:ph type="dt" sz="half" idx="10"/>
          </p:nvPr>
        </p:nvSpPr>
        <p:spPr/>
        <p:txBody>
          <a:bodyPr/>
          <a:lstStyle/>
          <a:p>
            <a:pPr>
              <a:defRPr/>
            </a:pPr>
            <a:fld id="{A872814F-8D45-2841-9DD5-A4B60FED429D}" type="datetimeFigureOut">
              <a:rPr lang="en-US" smtClean="0"/>
              <a:pPr>
                <a:defRPr/>
              </a:pPr>
              <a:t>9/16/19</a:t>
            </a:fld>
            <a:endParaRPr lang="en-US"/>
          </a:p>
        </p:txBody>
      </p:sp>
      <p:sp>
        <p:nvSpPr>
          <p:cNvPr id="5" name="Footer Placeholder 4">
            <a:extLst>
              <a:ext uri="{FF2B5EF4-FFF2-40B4-BE49-F238E27FC236}">
                <a16:creationId xmlns:a16="http://schemas.microsoft.com/office/drawing/2014/main" id="{4CD959ED-DBFC-1249-8022-8FC808D229C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38BDCB2-25A7-774D-9C9D-11EFE6704164}"/>
              </a:ext>
            </a:extLst>
          </p:cNvPr>
          <p:cNvSpPr>
            <a:spLocks noGrp="1"/>
          </p:cNvSpPr>
          <p:nvPr>
            <p:ph type="sldNum" sz="quarter" idx="12"/>
          </p:nvPr>
        </p:nvSpPr>
        <p:spPr/>
        <p:txBody>
          <a:bodyPr/>
          <a:lstStyle/>
          <a:p>
            <a:pPr>
              <a:defRPr/>
            </a:pPr>
            <a:fld id="{D2BD5E58-48FC-4141-9B5B-A0DD77021C56}" type="slidenum">
              <a:rPr lang="en-US" smtClean="0"/>
              <a:pPr>
                <a:defRPr/>
              </a:pPr>
              <a:t>‹#›</a:t>
            </a:fld>
            <a:endParaRPr lang="en-US"/>
          </a:p>
        </p:txBody>
      </p:sp>
    </p:spTree>
    <p:extLst>
      <p:ext uri="{BB962C8B-B14F-4D97-AF65-F5344CB8AC3E}">
        <p14:creationId xmlns:p14="http://schemas.microsoft.com/office/powerpoint/2010/main" val="377986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7517-B735-0D4F-B580-BDD1BA825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8C30A-287F-6040-913A-70C81AADA1E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7CE28-FF47-9947-A80B-A704B928F68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D2CF87-D647-8646-B053-5F6CEFCF9BA0}"/>
              </a:ext>
            </a:extLst>
          </p:cNvPr>
          <p:cNvSpPr>
            <a:spLocks noGrp="1"/>
          </p:cNvSpPr>
          <p:nvPr>
            <p:ph type="dt" sz="half" idx="10"/>
          </p:nvPr>
        </p:nvSpPr>
        <p:spPr/>
        <p:txBody>
          <a:bodyPr/>
          <a:lstStyle/>
          <a:p>
            <a:pPr>
              <a:defRPr/>
            </a:pPr>
            <a:fld id="{90BED73C-73E4-7349-A4D2-F3DBA36606F3}" type="datetimeFigureOut">
              <a:rPr lang="en-US" smtClean="0"/>
              <a:pPr>
                <a:defRPr/>
              </a:pPr>
              <a:t>9/16/19</a:t>
            </a:fld>
            <a:endParaRPr lang="en-US"/>
          </a:p>
        </p:txBody>
      </p:sp>
      <p:sp>
        <p:nvSpPr>
          <p:cNvPr id="6" name="Footer Placeholder 5">
            <a:extLst>
              <a:ext uri="{FF2B5EF4-FFF2-40B4-BE49-F238E27FC236}">
                <a16:creationId xmlns:a16="http://schemas.microsoft.com/office/drawing/2014/main" id="{320B010F-E55A-4A48-A6E5-7264B753C9E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B1932E1-7BB2-9B45-9D62-2C38390E029F}"/>
              </a:ext>
            </a:extLst>
          </p:cNvPr>
          <p:cNvSpPr>
            <a:spLocks noGrp="1"/>
          </p:cNvSpPr>
          <p:nvPr>
            <p:ph type="sldNum" sz="quarter" idx="12"/>
          </p:nvPr>
        </p:nvSpPr>
        <p:spPr/>
        <p:txBody>
          <a:bodyPr/>
          <a:lstStyle/>
          <a:p>
            <a:pPr>
              <a:defRPr/>
            </a:pPr>
            <a:fld id="{108C76A3-D650-8648-A15B-BAB52D7AA74F}" type="slidenum">
              <a:rPr lang="en-US" smtClean="0"/>
              <a:pPr>
                <a:defRPr/>
              </a:pPr>
              <a:t>‹#›</a:t>
            </a:fld>
            <a:endParaRPr lang="en-US"/>
          </a:p>
        </p:txBody>
      </p:sp>
    </p:spTree>
    <p:extLst>
      <p:ext uri="{BB962C8B-B14F-4D97-AF65-F5344CB8AC3E}">
        <p14:creationId xmlns:p14="http://schemas.microsoft.com/office/powerpoint/2010/main" val="95018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A445-4D25-9749-B312-02264BFFE2A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E6F335-4F88-5D48-A7D6-C885564E8B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67D3D0A-D389-D047-AAF3-4B866526D61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91861-1B0A-1B42-BD0F-7999AB1DA5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3BD7BEF-709D-2C48-BCA5-7AA1FE7D606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01D031-FFAE-E643-9C47-4270DB8DFA0E}"/>
              </a:ext>
            </a:extLst>
          </p:cNvPr>
          <p:cNvSpPr>
            <a:spLocks noGrp="1"/>
          </p:cNvSpPr>
          <p:nvPr>
            <p:ph type="dt" sz="half" idx="10"/>
          </p:nvPr>
        </p:nvSpPr>
        <p:spPr/>
        <p:txBody>
          <a:bodyPr/>
          <a:lstStyle/>
          <a:p>
            <a:pPr>
              <a:defRPr/>
            </a:pPr>
            <a:fld id="{F840D891-5C19-5D4A-9D31-B708DA3E3A73}" type="datetimeFigureOut">
              <a:rPr lang="en-US" smtClean="0"/>
              <a:pPr>
                <a:defRPr/>
              </a:pPr>
              <a:t>9/16/19</a:t>
            </a:fld>
            <a:endParaRPr lang="en-US"/>
          </a:p>
        </p:txBody>
      </p:sp>
      <p:sp>
        <p:nvSpPr>
          <p:cNvPr id="8" name="Footer Placeholder 7">
            <a:extLst>
              <a:ext uri="{FF2B5EF4-FFF2-40B4-BE49-F238E27FC236}">
                <a16:creationId xmlns:a16="http://schemas.microsoft.com/office/drawing/2014/main" id="{3AED5D20-67AA-D44E-95B7-F9010849595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912FB762-339A-134A-B190-DA2E8ADE3D26}"/>
              </a:ext>
            </a:extLst>
          </p:cNvPr>
          <p:cNvSpPr>
            <a:spLocks noGrp="1"/>
          </p:cNvSpPr>
          <p:nvPr>
            <p:ph type="sldNum" sz="quarter" idx="12"/>
          </p:nvPr>
        </p:nvSpPr>
        <p:spPr/>
        <p:txBody>
          <a:bodyPr/>
          <a:lstStyle/>
          <a:p>
            <a:pPr>
              <a:defRPr/>
            </a:pPr>
            <a:fld id="{477E0538-0DD2-6B4F-8F29-2BDA492AF585}" type="slidenum">
              <a:rPr lang="en-US" smtClean="0"/>
              <a:pPr>
                <a:defRPr/>
              </a:pPr>
              <a:t>‹#›</a:t>
            </a:fld>
            <a:endParaRPr lang="en-US"/>
          </a:p>
        </p:txBody>
      </p:sp>
    </p:spTree>
    <p:extLst>
      <p:ext uri="{BB962C8B-B14F-4D97-AF65-F5344CB8AC3E}">
        <p14:creationId xmlns:p14="http://schemas.microsoft.com/office/powerpoint/2010/main" val="36771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C78F-BDAE-3645-BD10-FAE481A28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A781CE-B1DE-5C4A-99F8-B35A65F6E3B0}"/>
              </a:ext>
            </a:extLst>
          </p:cNvPr>
          <p:cNvSpPr>
            <a:spLocks noGrp="1"/>
          </p:cNvSpPr>
          <p:nvPr>
            <p:ph type="dt" sz="half" idx="10"/>
          </p:nvPr>
        </p:nvSpPr>
        <p:spPr/>
        <p:txBody>
          <a:bodyPr/>
          <a:lstStyle/>
          <a:p>
            <a:pPr>
              <a:defRPr/>
            </a:pPr>
            <a:fld id="{43AF0C1C-146C-6146-BAE3-7D38A62C8E49}" type="datetimeFigureOut">
              <a:rPr lang="en-US" smtClean="0"/>
              <a:pPr>
                <a:defRPr/>
              </a:pPr>
              <a:t>9/16/19</a:t>
            </a:fld>
            <a:endParaRPr lang="en-US"/>
          </a:p>
        </p:txBody>
      </p:sp>
      <p:sp>
        <p:nvSpPr>
          <p:cNvPr id="4" name="Footer Placeholder 3">
            <a:extLst>
              <a:ext uri="{FF2B5EF4-FFF2-40B4-BE49-F238E27FC236}">
                <a16:creationId xmlns:a16="http://schemas.microsoft.com/office/drawing/2014/main" id="{ACAB5074-9407-6549-9FA4-A138A1ABD0C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525EE9-0750-284D-9421-50104F3BB9D2}"/>
              </a:ext>
            </a:extLst>
          </p:cNvPr>
          <p:cNvSpPr>
            <a:spLocks noGrp="1"/>
          </p:cNvSpPr>
          <p:nvPr>
            <p:ph type="sldNum" sz="quarter" idx="12"/>
          </p:nvPr>
        </p:nvSpPr>
        <p:spPr/>
        <p:txBody>
          <a:bodyPr/>
          <a:lstStyle/>
          <a:p>
            <a:pPr>
              <a:defRPr/>
            </a:pPr>
            <a:fld id="{1DD5C7CA-A16C-2649-BB9B-58DF27A6D3DA}" type="slidenum">
              <a:rPr lang="en-US" smtClean="0"/>
              <a:pPr>
                <a:defRPr/>
              </a:pPr>
              <a:t>‹#›</a:t>
            </a:fld>
            <a:endParaRPr lang="en-US"/>
          </a:p>
        </p:txBody>
      </p:sp>
    </p:spTree>
    <p:extLst>
      <p:ext uri="{BB962C8B-B14F-4D97-AF65-F5344CB8AC3E}">
        <p14:creationId xmlns:p14="http://schemas.microsoft.com/office/powerpoint/2010/main" val="124136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0AD57-BB42-F848-9721-4EC92F2402F0}"/>
              </a:ext>
            </a:extLst>
          </p:cNvPr>
          <p:cNvSpPr>
            <a:spLocks noGrp="1"/>
          </p:cNvSpPr>
          <p:nvPr>
            <p:ph type="dt" sz="half" idx="10"/>
          </p:nvPr>
        </p:nvSpPr>
        <p:spPr/>
        <p:txBody>
          <a:bodyPr/>
          <a:lstStyle/>
          <a:p>
            <a:pPr>
              <a:defRPr/>
            </a:pPr>
            <a:fld id="{8940B6EE-2400-8641-A8B9-D6A99B5CD2CC}" type="datetimeFigureOut">
              <a:rPr lang="en-US" smtClean="0"/>
              <a:pPr>
                <a:defRPr/>
              </a:pPr>
              <a:t>9/16/19</a:t>
            </a:fld>
            <a:endParaRPr lang="en-US"/>
          </a:p>
        </p:txBody>
      </p:sp>
      <p:sp>
        <p:nvSpPr>
          <p:cNvPr id="3" name="Footer Placeholder 2">
            <a:extLst>
              <a:ext uri="{FF2B5EF4-FFF2-40B4-BE49-F238E27FC236}">
                <a16:creationId xmlns:a16="http://schemas.microsoft.com/office/drawing/2014/main" id="{A411059A-EC54-104B-8998-CAE6F93E625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AB6878D5-0FE9-D642-9C44-6296C3DC9D28}"/>
              </a:ext>
            </a:extLst>
          </p:cNvPr>
          <p:cNvSpPr>
            <a:spLocks noGrp="1"/>
          </p:cNvSpPr>
          <p:nvPr>
            <p:ph type="sldNum" sz="quarter" idx="12"/>
          </p:nvPr>
        </p:nvSpPr>
        <p:spPr/>
        <p:txBody>
          <a:bodyPr/>
          <a:lstStyle/>
          <a:p>
            <a:pPr>
              <a:defRPr/>
            </a:pPr>
            <a:fld id="{A262368F-A98B-8B42-8D0D-3BB1AF2D3C9A}" type="slidenum">
              <a:rPr lang="en-US" smtClean="0"/>
              <a:pPr>
                <a:defRPr/>
              </a:pPr>
              <a:t>‹#›</a:t>
            </a:fld>
            <a:endParaRPr lang="en-US"/>
          </a:p>
        </p:txBody>
      </p:sp>
    </p:spTree>
    <p:extLst>
      <p:ext uri="{BB962C8B-B14F-4D97-AF65-F5344CB8AC3E}">
        <p14:creationId xmlns:p14="http://schemas.microsoft.com/office/powerpoint/2010/main" val="306514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B45D-F93B-CA49-8D74-643AC150397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E385936-00CC-EB44-A1D8-48F86F6D474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EC580A-9234-C44C-A267-044C6448279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E33EA1B-BBAF-674C-B49E-EE3B19ACF67A}"/>
              </a:ext>
            </a:extLst>
          </p:cNvPr>
          <p:cNvSpPr>
            <a:spLocks noGrp="1"/>
          </p:cNvSpPr>
          <p:nvPr>
            <p:ph type="dt" sz="half" idx="10"/>
          </p:nvPr>
        </p:nvSpPr>
        <p:spPr/>
        <p:txBody>
          <a:bodyPr/>
          <a:lstStyle/>
          <a:p>
            <a:pPr>
              <a:defRPr/>
            </a:pPr>
            <a:fld id="{D5430063-29FF-0F46-BE9D-4CD77D3EE0D8}" type="datetimeFigureOut">
              <a:rPr lang="en-US" smtClean="0"/>
              <a:pPr>
                <a:defRPr/>
              </a:pPr>
              <a:t>9/16/19</a:t>
            </a:fld>
            <a:endParaRPr lang="en-US"/>
          </a:p>
        </p:txBody>
      </p:sp>
      <p:sp>
        <p:nvSpPr>
          <p:cNvPr id="6" name="Footer Placeholder 5">
            <a:extLst>
              <a:ext uri="{FF2B5EF4-FFF2-40B4-BE49-F238E27FC236}">
                <a16:creationId xmlns:a16="http://schemas.microsoft.com/office/drawing/2014/main" id="{8826D398-AD84-834D-8C9C-BF2523F4100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0533E8D-F994-CC40-B637-29C5E3649589}"/>
              </a:ext>
            </a:extLst>
          </p:cNvPr>
          <p:cNvSpPr>
            <a:spLocks noGrp="1"/>
          </p:cNvSpPr>
          <p:nvPr>
            <p:ph type="sldNum" sz="quarter" idx="12"/>
          </p:nvPr>
        </p:nvSpPr>
        <p:spPr/>
        <p:txBody>
          <a:bodyPr/>
          <a:lstStyle/>
          <a:p>
            <a:pPr>
              <a:defRPr/>
            </a:pPr>
            <a:fld id="{DA20D57E-EB6B-5145-BA64-501706DD6FBC}" type="slidenum">
              <a:rPr lang="en-US" smtClean="0"/>
              <a:pPr>
                <a:defRPr/>
              </a:pPr>
              <a:t>‹#›</a:t>
            </a:fld>
            <a:endParaRPr lang="en-US"/>
          </a:p>
        </p:txBody>
      </p:sp>
    </p:spTree>
    <p:extLst>
      <p:ext uri="{BB962C8B-B14F-4D97-AF65-F5344CB8AC3E}">
        <p14:creationId xmlns:p14="http://schemas.microsoft.com/office/powerpoint/2010/main" val="1050331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BA18-F7F6-1948-99B4-2BF2C542C71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CD4A8-0CE3-E347-AB3B-320B05998E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808A0E7-2845-3D45-98CC-EBE61268C0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D3DEF02-384A-9C49-9161-C0DC2672E223}"/>
              </a:ext>
            </a:extLst>
          </p:cNvPr>
          <p:cNvSpPr>
            <a:spLocks noGrp="1"/>
          </p:cNvSpPr>
          <p:nvPr>
            <p:ph type="dt" sz="half" idx="10"/>
          </p:nvPr>
        </p:nvSpPr>
        <p:spPr/>
        <p:txBody>
          <a:bodyPr/>
          <a:lstStyle/>
          <a:p>
            <a:pPr>
              <a:defRPr/>
            </a:pPr>
            <a:fld id="{7DF34C50-CF8F-3F46-9F8C-07475C13C62F}" type="datetimeFigureOut">
              <a:rPr lang="en-US" smtClean="0"/>
              <a:pPr>
                <a:defRPr/>
              </a:pPr>
              <a:t>9/16/19</a:t>
            </a:fld>
            <a:endParaRPr lang="en-US"/>
          </a:p>
        </p:txBody>
      </p:sp>
      <p:sp>
        <p:nvSpPr>
          <p:cNvPr id="6" name="Footer Placeholder 5">
            <a:extLst>
              <a:ext uri="{FF2B5EF4-FFF2-40B4-BE49-F238E27FC236}">
                <a16:creationId xmlns:a16="http://schemas.microsoft.com/office/drawing/2014/main" id="{A558E3F6-6D55-2A4C-B7A0-586E263D4AF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8250DFF-C359-414B-9AC6-E9C98FA5877F}"/>
              </a:ext>
            </a:extLst>
          </p:cNvPr>
          <p:cNvSpPr>
            <a:spLocks noGrp="1"/>
          </p:cNvSpPr>
          <p:nvPr>
            <p:ph type="sldNum" sz="quarter" idx="12"/>
          </p:nvPr>
        </p:nvSpPr>
        <p:spPr/>
        <p:txBody>
          <a:bodyPr/>
          <a:lstStyle/>
          <a:p>
            <a:pPr>
              <a:defRPr/>
            </a:pPr>
            <a:fld id="{46391584-E53E-5F4B-8FAD-B170C4516872}" type="slidenum">
              <a:rPr lang="en-US" smtClean="0"/>
              <a:pPr>
                <a:defRPr/>
              </a:pPr>
              <a:t>‹#›</a:t>
            </a:fld>
            <a:endParaRPr lang="en-US"/>
          </a:p>
        </p:txBody>
      </p:sp>
    </p:spTree>
    <p:extLst>
      <p:ext uri="{BB962C8B-B14F-4D97-AF65-F5344CB8AC3E}">
        <p14:creationId xmlns:p14="http://schemas.microsoft.com/office/powerpoint/2010/main" val="273852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0AD4F-D7D4-A545-B31A-BA84261EB7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512974-0EE3-F546-B5B7-3EA7F9D3D5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AD697-8F91-634E-B343-F4E8DF8CB2F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BFD1BB0-8A31-6C49-B30A-B1B1A065D7C0}" type="datetimeFigureOut">
              <a:rPr lang="en-US" smtClean="0"/>
              <a:pPr>
                <a:defRPr/>
              </a:pPr>
              <a:t>9/16/19</a:t>
            </a:fld>
            <a:endParaRPr lang="en-US"/>
          </a:p>
        </p:txBody>
      </p:sp>
      <p:sp>
        <p:nvSpPr>
          <p:cNvPr id="5" name="Footer Placeholder 4">
            <a:extLst>
              <a:ext uri="{FF2B5EF4-FFF2-40B4-BE49-F238E27FC236}">
                <a16:creationId xmlns:a16="http://schemas.microsoft.com/office/drawing/2014/main" id="{A050E7DE-E774-4E43-994A-DA17E60F33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9D3320-A4CD-4C4D-A5E7-ECAE232795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24F023-CE09-CD45-9F8B-D234995E76D7}" type="slidenum">
              <a:rPr lang="en-US" smtClean="0"/>
              <a:pPr>
                <a:defRPr/>
              </a:pPr>
              <a:t>‹#›</a:t>
            </a:fld>
            <a:endParaRPr lang="en-US"/>
          </a:p>
        </p:txBody>
      </p:sp>
    </p:spTree>
    <p:extLst>
      <p:ext uri="{BB962C8B-B14F-4D97-AF65-F5344CB8AC3E}">
        <p14:creationId xmlns:p14="http://schemas.microsoft.com/office/powerpoint/2010/main" val="111367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www.ncbi.nlm.nih.gov/entrez/query.fcgi?cmd=Retrieve&amp;db=PubMed&amp;list_uids=8257106&amp;dopt=Abstract" TargetMode="External"/><Relationship Id="rId3" Type="http://schemas.openxmlformats.org/officeDocument/2006/relationships/hyperlink" Target="https://en.wikipedia.org/wiki/2R_hypothesis" TargetMode="External"/><Relationship Id="rId7" Type="http://schemas.openxmlformats.org/officeDocument/2006/relationships/hyperlink" Target="http://en.wikipedia.org/wiki/Saltation_(biology)" TargetMode="External"/><Relationship Id="rId2" Type="http://schemas.openxmlformats.org/officeDocument/2006/relationships/hyperlink" Target="http://www.annualreviews.org/doi/full/10.1146/annurev.arplant.043008.092039" TargetMode="External"/><Relationship Id="rId1" Type="http://schemas.openxmlformats.org/officeDocument/2006/relationships/slideLayout" Target="../slideLayouts/slideLayout2.xml"/><Relationship Id="rId6" Type="http://schemas.openxmlformats.org/officeDocument/2006/relationships/hyperlink" Target="http://www.ncbi.nlm.nih.gov/pubmed/17184993" TargetMode="External"/><Relationship Id="rId5" Type="http://schemas.openxmlformats.org/officeDocument/2006/relationships/hyperlink" Target="http://www.ncbi.nlm.nih.gov/entrez/query.fcgi?cmd=Retrieve&amp;db=PubMed&amp;list_uids=10441669" TargetMode="External"/><Relationship Id="rId10" Type="http://schemas.openxmlformats.org/officeDocument/2006/relationships/hyperlink" Target="http://www.ncbi.nlm.nih.gov/entrez/query.fcgi?cmd=Retrieve&amp;db=PubMed&amp;list_uids=8851883&amp;dopt=Abstract" TargetMode="External"/><Relationship Id="rId4" Type="http://schemas.openxmlformats.org/officeDocument/2006/relationships/hyperlink" Target="http://en.wikipedia.org/wiki/Hologenome_theory_of_evolution" TargetMode="External"/><Relationship Id="rId9" Type="http://schemas.openxmlformats.org/officeDocument/2006/relationships/hyperlink" Target="http://www.ncbi.nlm.nih.gov/entrez/query.fcgi?cmd=Retrieve&amp;db=PubMed&amp;list_uids=9720275&amp;dopt=Abstrac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en.wikipedia.org/wiki/Carl_Correns" TargetMode="External"/><Relationship Id="rId7" Type="http://schemas.openxmlformats.org/officeDocument/2006/relationships/image" Target="../media/image12.png"/><Relationship Id="rId2" Type="http://schemas.openxmlformats.org/officeDocument/2006/relationships/hyperlink" Target="http://en.wikipedia.org/wiki/Hugo_De_Vries" TargetMode="External"/><Relationship Id="rId1" Type="http://schemas.openxmlformats.org/officeDocument/2006/relationships/slideLayout" Target="../slideLayouts/slideLayout2.xml"/><Relationship Id="rId6" Type="http://schemas.openxmlformats.org/officeDocument/2006/relationships/hyperlink" Target="http://en.wikipedia.org/wiki/Hopeful_Monster" TargetMode="External"/><Relationship Id="rId5" Type="http://schemas.openxmlformats.org/officeDocument/2006/relationships/hyperlink" Target="http://en.wikipedia.org/wiki/Richard_Goldschmidt" TargetMode="External"/><Relationship Id="rId4" Type="http://schemas.openxmlformats.org/officeDocument/2006/relationships/hyperlink" Target="http://en.wikipedia.org/wiki/William_Bateson" TargetMode="External"/></Relationships>
</file>

<file path=ppt/slides/_rels/slide12.xml.rels><?xml version="1.0" encoding="UTF-8" standalone="yes"?>
<Relationships xmlns="http://schemas.openxmlformats.org/package/2006/relationships"><Relationship Id="rId2" Type="http://schemas.openxmlformats.org/officeDocument/2006/relationships/hyperlink" Target="http://en.wikipedia.org/wiki/Mutationis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en.wikipedia.org/wiki/Sewall_Wright" TargetMode="External"/><Relationship Id="rId13" Type="http://schemas.openxmlformats.org/officeDocument/2006/relationships/hyperlink" Target="http://en.wikipedia.org/wiki/George_Gaylord_Simpson" TargetMode="External"/><Relationship Id="rId3" Type="http://schemas.openxmlformats.org/officeDocument/2006/relationships/hyperlink" Target="http://en.wikipedia.org/wiki/Julian_Huxley" TargetMode="External"/><Relationship Id="rId7" Type="http://schemas.openxmlformats.org/officeDocument/2006/relationships/hyperlink" Target="http://en.wikipedia.org/wiki/J.B.S._Haldane" TargetMode="External"/><Relationship Id="rId12" Type="http://schemas.openxmlformats.org/officeDocument/2006/relationships/hyperlink" Target="http://en.wikipedia.org/wiki/Sergei_Chetverikov" TargetMode="External"/><Relationship Id="rId2" Type="http://schemas.openxmlformats.org/officeDocument/2006/relationships/hyperlink" Target="http://en.wikipedia.org/wiki/Modern_evolutionary_synthesis" TargetMode="External"/><Relationship Id="rId1" Type="http://schemas.openxmlformats.org/officeDocument/2006/relationships/slideLayout" Target="../slideLayouts/slideLayout2.xml"/><Relationship Id="rId6" Type="http://schemas.openxmlformats.org/officeDocument/2006/relationships/hyperlink" Target="http://en.wikipedia.org/wiki/Theodosius_Dobzhansky" TargetMode="External"/><Relationship Id="rId11" Type="http://schemas.openxmlformats.org/officeDocument/2006/relationships/hyperlink" Target="http://en.wikipedia.org/wiki/Bernhard_Rensch" TargetMode="External"/><Relationship Id="rId5" Type="http://schemas.openxmlformats.org/officeDocument/2006/relationships/hyperlink" Target="http://en.wikipedia.org/wiki/R._A._Fisher" TargetMode="External"/><Relationship Id="rId10" Type="http://schemas.openxmlformats.org/officeDocument/2006/relationships/hyperlink" Target="http://en.wikipedia.org/wiki/Ernst_Mayr" TargetMode="External"/><Relationship Id="rId4" Type="http://schemas.openxmlformats.org/officeDocument/2006/relationships/hyperlink" Target="http://en.wikipedia.org/wiki/Evolution:_The_Modern_Synthesis" TargetMode="External"/><Relationship Id="rId9" Type="http://schemas.openxmlformats.org/officeDocument/2006/relationships/hyperlink" Target="http://en.wikipedia.org/wiki/E.B._Ford" TargetMode="External"/><Relationship Id="rId14" Type="http://schemas.openxmlformats.org/officeDocument/2006/relationships/hyperlink" Target="http://en.wikipedia.org/wiki/G._Ledyard_Stebbins"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darwin-online.org.uk/content/frameset?pageseq=157&amp;itemID=F955&amp;viewtype=side" TargetMode="External"/><Relationship Id="rId2" Type="http://schemas.openxmlformats.org/officeDocument/2006/relationships/image" Target="../media/image19.tiff"/><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hyperlink" Target="https://evolution-institute.org/article/top-10-anti-slavery-quotes-from-charles-darwin/" TargetMode="External"/><Relationship Id="rId4" Type="http://schemas.openxmlformats.org/officeDocument/2006/relationships/hyperlink" Target="http://darwin-online.org.uk/content/frameset?pageseq=229&amp;itemID=F937.1&amp;viewtype=side" TargetMode="External"/></Relationships>
</file>

<file path=ppt/slides/_rels/slide21.xml.rels><?xml version="1.0" encoding="UTF-8" standalone="yes"?>
<Relationships xmlns="http://schemas.openxmlformats.org/package/2006/relationships"><Relationship Id="rId2" Type="http://schemas.openxmlformats.org/officeDocument/2006/relationships/hyperlink" Target="http://www.gutenberg.org/files/40473/40473-h/40473-h.htm#Page_296"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en.wikipedia.org/wiki/Pyotr_Alexeyevich_Kropotkin"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en.wikipedia.org/wiki/Konstantin_Mereschkowski"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en.wikipedia.org/wiki/James_Lovelock" TargetMode="External"/><Relationship Id="rId2" Type="http://schemas.openxmlformats.org/officeDocument/2006/relationships/hyperlink" Target="http://en.wikipedia.org/wiki/Lynn_Margulis" TargetMode="Externa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brunovergauwen.com/sample-page/"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journal.frontiersin.org/article/10.3389/fmicb.2015.00728/full" TargetMode="External"/><Relationship Id="rId5" Type="http://schemas.openxmlformats.org/officeDocument/2006/relationships/hyperlink" Target="mbio.asm.org/content/3/2/e00036-12.full" TargetMode="Externa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commons.wikimedia.org/" TargetMode="Externa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thelancet.com/journals/lancet/article/PIIS0140-6736(09)61958-9/fulltext" TargetMode="External"/><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7069-9C46-A748-A128-042D2B2FA958}"/>
              </a:ext>
            </a:extLst>
          </p:cNvPr>
          <p:cNvSpPr>
            <a:spLocks noGrp="1"/>
          </p:cNvSpPr>
          <p:nvPr>
            <p:ph type="ctrTitle"/>
          </p:nvPr>
        </p:nvSpPr>
        <p:spPr>
          <a:xfrm>
            <a:off x="93306" y="2130425"/>
            <a:ext cx="8364894" cy="1470025"/>
          </a:xfrm>
        </p:spPr>
        <p:txBody>
          <a:bodyPr/>
          <a:lstStyle/>
          <a:p>
            <a:r>
              <a:rPr lang="en-US" dirty="0"/>
              <a:t>Addendum: </a:t>
            </a:r>
            <a:br>
              <a:rPr lang="en-US" dirty="0"/>
            </a:br>
            <a:r>
              <a:rPr lang="en-US" dirty="0"/>
              <a:t>Metaphors for the evolution of live:  </a:t>
            </a:r>
          </a:p>
        </p:txBody>
      </p:sp>
      <p:sp>
        <p:nvSpPr>
          <p:cNvPr id="3" name="Subtitle 2">
            <a:extLst>
              <a:ext uri="{FF2B5EF4-FFF2-40B4-BE49-F238E27FC236}">
                <a16:creationId xmlns:a16="http://schemas.microsoft.com/office/drawing/2014/main" id="{31E275F0-CF5B-5047-9E4E-84BD3D12BFE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4000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EE50F0-BFBA-A240-97FF-62047D6ED374}"/>
              </a:ext>
            </a:extLst>
          </p:cNvPr>
          <p:cNvSpPr txBox="1"/>
          <p:nvPr/>
        </p:nvSpPr>
        <p:spPr>
          <a:xfrm>
            <a:off x="0" y="153341"/>
            <a:ext cx="9144000" cy="7140416"/>
          </a:xfrm>
          <a:prstGeom prst="rect">
            <a:avLst/>
          </a:prstGeom>
          <a:noFill/>
        </p:spPr>
        <p:txBody>
          <a:bodyPr wrap="square" rtlCol="0">
            <a:spAutoFit/>
          </a:bodyPr>
          <a:lstStyle/>
          <a:p>
            <a:r>
              <a:rPr lang="en-US" sz="2800" b="1" i="1" dirty="0"/>
              <a:t>Alternatives and add-ons to evolution by natural selection?</a:t>
            </a:r>
            <a:br>
              <a:rPr lang="en-US" sz="2800" b="1" i="1" dirty="0"/>
            </a:br>
            <a:endParaRPr lang="en-US" sz="2800" b="1" dirty="0"/>
          </a:p>
          <a:p>
            <a:pPr marL="342900" indent="-342900">
              <a:buFont typeface="Arial" panose="020B0604020202020204" pitchFamily="34" charset="0"/>
              <a:buChar char="•"/>
            </a:pPr>
            <a:r>
              <a:rPr lang="en-US" sz="2400" dirty="0"/>
              <a:t>Horizontal gene transfer and recombination </a:t>
            </a:r>
          </a:p>
          <a:p>
            <a:pPr marL="342900" indent="-342900">
              <a:buFont typeface="Arial" panose="020B0604020202020204" pitchFamily="34" charset="0"/>
              <a:buChar char="•"/>
            </a:pPr>
            <a:r>
              <a:rPr lang="en-US" sz="2400" dirty="0"/>
              <a:t>Polyploidization (angiosperm and vertebrate evolution) see </a:t>
            </a:r>
            <a:r>
              <a:rPr lang="en-US" sz="2400" dirty="0">
                <a:hlinkClick r:id="rId2"/>
              </a:rPr>
              <a:t>here</a:t>
            </a:r>
            <a:r>
              <a:rPr lang="en-US" sz="2400" dirty="0"/>
              <a:t> and </a:t>
            </a:r>
            <a:r>
              <a:rPr lang="en-US" sz="2400" dirty="0">
                <a:hlinkClick r:id="rId3"/>
              </a:rPr>
              <a:t>here</a:t>
            </a:r>
            <a:endParaRPr lang="en-US" sz="2400" dirty="0"/>
          </a:p>
          <a:p>
            <a:pPr marL="342900" indent="-342900">
              <a:buFont typeface="Arial" panose="020B0604020202020204" pitchFamily="34" charset="0"/>
              <a:buChar char="•"/>
            </a:pPr>
            <a:r>
              <a:rPr lang="en-US" sz="2400" dirty="0"/>
              <a:t>Fusion and cooperation of organisms </a:t>
            </a:r>
            <a:br>
              <a:rPr lang="en-US" sz="2400" dirty="0"/>
            </a:br>
            <a:r>
              <a:rPr lang="en-US" sz="2400" dirty="0"/>
              <a:t>(Kefir, lichen, also the eukaryotic cell, cooperation in microbial populations and communities) </a:t>
            </a:r>
          </a:p>
          <a:p>
            <a:pPr marL="342900" indent="-342900">
              <a:buFont typeface="Arial" panose="020B0604020202020204" pitchFamily="34" charset="0"/>
              <a:buChar char="•"/>
            </a:pPr>
            <a:r>
              <a:rPr lang="en-US" sz="2400" dirty="0"/>
              <a:t>Evolution of the </a:t>
            </a:r>
            <a:r>
              <a:rPr lang="en-US" sz="2400" dirty="0">
                <a:hlinkClick r:id="rId4"/>
              </a:rPr>
              <a:t>holobiont</a:t>
            </a:r>
            <a:r>
              <a:rPr lang="en-US" sz="2400" dirty="0"/>
              <a:t> (host + symbionts)</a:t>
            </a:r>
          </a:p>
          <a:p>
            <a:pPr marL="342900" indent="-342900">
              <a:buFont typeface="Arial" panose="020B0604020202020204" pitchFamily="34" charset="0"/>
              <a:buChar char="•"/>
            </a:pPr>
            <a:r>
              <a:rPr lang="en-US" sz="2400" dirty="0"/>
              <a:t>Random genetic drift </a:t>
            </a:r>
          </a:p>
          <a:p>
            <a:pPr marL="342900" indent="-342900">
              <a:buFont typeface="Arial" panose="020B0604020202020204" pitchFamily="34" charset="0"/>
              <a:buChar char="•"/>
            </a:pPr>
            <a:r>
              <a:rPr lang="en-US" sz="2400" dirty="0">
                <a:hlinkClick r:id="rId5"/>
              </a:rPr>
              <a:t>Gratuitous complexity</a:t>
            </a:r>
            <a:endParaRPr lang="en-US" sz="2400" dirty="0"/>
          </a:p>
          <a:p>
            <a:pPr marL="342900" indent="-342900">
              <a:buFont typeface="Arial" panose="020B0604020202020204" pitchFamily="34" charset="0"/>
              <a:buChar char="•"/>
            </a:pPr>
            <a:r>
              <a:rPr lang="en-US" sz="2400" dirty="0"/>
              <a:t>Selfish genes (who/what is the subject of evolution?) </a:t>
            </a:r>
          </a:p>
          <a:p>
            <a:pPr marL="342900" indent="-342900">
              <a:buFont typeface="Arial" panose="020B0604020202020204" pitchFamily="34" charset="0"/>
              <a:buChar char="•"/>
            </a:pPr>
            <a:r>
              <a:rPr lang="en-US" sz="2400" dirty="0"/>
              <a:t>Parasitism, altruism, </a:t>
            </a:r>
            <a:r>
              <a:rPr lang="en-US" sz="2400" dirty="0">
                <a:hlinkClick r:id="rId6"/>
              </a:rPr>
              <a:t>gene transfer agents</a:t>
            </a:r>
            <a:endParaRPr lang="en-US" sz="2400" dirty="0"/>
          </a:p>
          <a:p>
            <a:pPr marL="342900" indent="-342900">
              <a:buFont typeface="Arial" panose="020B0604020202020204" pitchFamily="34" charset="0"/>
              <a:buChar char="•"/>
            </a:pPr>
            <a:r>
              <a:rPr lang="en-US" sz="2400" dirty="0" err="1"/>
              <a:t>Mutationism</a:t>
            </a:r>
            <a:r>
              <a:rPr lang="en-US" sz="2400" dirty="0"/>
              <a:t>, </a:t>
            </a:r>
            <a:r>
              <a:rPr lang="en-US" sz="2400" dirty="0">
                <a:hlinkClick r:id="rId7"/>
              </a:rPr>
              <a:t>hopeful monsters</a:t>
            </a:r>
            <a:endParaRPr lang="en-US" sz="2400" dirty="0"/>
          </a:p>
          <a:p>
            <a:pPr marL="342900" indent="-342900">
              <a:buFont typeface="Arial" panose="020B0604020202020204" pitchFamily="34" charset="0"/>
              <a:buChar char="•"/>
            </a:pPr>
            <a:r>
              <a:rPr lang="en-US" sz="2400" dirty="0"/>
              <a:t>Targeted mutations (?), genetic memory (?) (see </a:t>
            </a:r>
            <a:r>
              <a:rPr lang="en-US" sz="2400" dirty="0">
                <a:hlinkClick r:id="rId8"/>
              </a:rPr>
              <a:t>Foster's</a:t>
            </a:r>
            <a:r>
              <a:rPr lang="en-US" sz="2400" dirty="0"/>
              <a:t> and </a:t>
            </a:r>
            <a:r>
              <a:rPr lang="en-US" sz="2400" dirty="0">
                <a:hlinkClick r:id="rId9"/>
              </a:rPr>
              <a:t>Hall's</a:t>
            </a:r>
            <a:r>
              <a:rPr lang="en-US" sz="2400" dirty="0"/>
              <a:t> reviews on directed/adaptive mutations; see </a:t>
            </a:r>
            <a:r>
              <a:rPr lang="en-US" sz="2400" dirty="0">
                <a:hlinkClick r:id="rId10"/>
              </a:rPr>
              <a:t>here</a:t>
            </a:r>
            <a:r>
              <a:rPr lang="en-US" sz="2400" dirty="0"/>
              <a:t> for a counterpoint) </a:t>
            </a:r>
          </a:p>
          <a:p>
            <a:pPr marL="342900" indent="-34290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2108904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025"/>
            <a:ext cx="6443663" cy="1143000"/>
          </a:xfrm>
        </p:spPr>
        <p:txBody>
          <a:bodyPr rtlCol="0">
            <a:normAutofit/>
          </a:bodyPr>
          <a:lstStyle/>
          <a:p>
            <a:pPr eaLnBrk="1" fontAlgn="auto" hangingPunct="1">
              <a:spcAft>
                <a:spcPts val="0"/>
              </a:spcAft>
              <a:defRPr/>
            </a:pPr>
            <a:r>
              <a:rPr lang="en-US" dirty="0" err="1">
                <a:ea typeface="+mj-ea"/>
                <a:cs typeface="+mj-cs"/>
              </a:rPr>
              <a:t>Mendelian</a:t>
            </a:r>
            <a:r>
              <a:rPr lang="en-US" dirty="0">
                <a:ea typeface="+mj-ea"/>
                <a:cs typeface="+mj-cs"/>
              </a:rPr>
              <a:t> genetics and </a:t>
            </a:r>
            <a:r>
              <a:rPr lang="en-US" dirty="0" err="1">
                <a:ea typeface="+mj-ea"/>
                <a:cs typeface="+mj-cs"/>
              </a:rPr>
              <a:t>Mutationism</a:t>
            </a:r>
            <a:endParaRPr lang="en-US" dirty="0">
              <a:ea typeface="+mj-ea"/>
              <a:cs typeface="+mj-cs"/>
            </a:endParaRPr>
          </a:p>
        </p:txBody>
      </p:sp>
      <p:sp>
        <p:nvSpPr>
          <p:cNvPr id="28674" name="Content Placeholder 2"/>
          <p:cNvSpPr>
            <a:spLocks noGrp="1"/>
          </p:cNvSpPr>
          <p:nvPr>
            <p:ph idx="1"/>
          </p:nvPr>
        </p:nvSpPr>
        <p:spPr>
          <a:xfrm>
            <a:off x="457200" y="2066925"/>
            <a:ext cx="6316663" cy="4525963"/>
          </a:xfrm>
        </p:spPr>
        <p:txBody>
          <a:bodyPr/>
          <a:lstStyle/>
          <a:p>
            <a:pPr eaLnBrk="1" hangingPunct="1"/>
            <a:r>
              <a:rPr lang="en-US" dirty="0">
                <a:latin typeface="Calibri" charset="0"/>
              </a:rPr>
              <a:t>Gene as unit of inheritance </a:t>
            </a:r>
          </a:p>
          <a:p>
            <a:pPr eaLnBrk="1" hangingPunct="1"/>
            <a:r>
              <a:rPr lang="en-US" dirty="0">
                <a:latin typeface="Calibri" charset="0"/>
              </a:rPr>
              <a:t>Mutations cause difference in phenotype </a:t>
            </a:r>
          </a:p>
          <a:p>
            <a:pPr eaLnBrk="1" hangingPunct="1"/>
            <a:r>
              <a:rPr lang="en-US" dirty="0">
                <a:latin typeface="Calibri" charset="0"/>
                <a:hlinkClick r:id="rId2"/>
              </a:rPr>
              <a:t>Hugo de Vries</a:t>
            </a:r>
            <a:r>
              <a:rPr lang="en-US" dirty="0">
                <a:latin typeface="Calibri" charset="0"/>
              </a:rPr>
              <a:t>, </a:t>
            </a:r>
            <a:r>
              <a:rPr lang="en-US" dirty="0">
                <a:latin typeface="Calibri" charset="0"/>
                <a:hlinkClick r:id="rId3"/>
              </a:rPr>
              <a:t>Carl Correns</a:t>
            </a:r>
            <a:r>
              <a:rPr lang="en-US" dirty="0">
                <a:latin typeface="Calibri" charset="0"/>
              </a:rPr>
              <a:t>, and </a:t>
            </a:r>
            <a:r>
              <a:rPr lang="en-US" dirty="0">
                <a:latin typeface="Calibri" charset="0"/>
                <a:hlinkClick r:id="rId4"/>
              </a:rPr>
              <a:t>William Bateson</a:t>
            </a:r>
            <a:endParaRPr lang="en-US" dirty="0">
              <a:latin typeface="Calibri" charset="0"/>
            </a:endParaRPr>
          </a:p>
          <a:p>
            <a:pPr eaLnBrk="1" hangingPunct="1"/>
            <a:r>
              <a:rPr lang="en-US" dirty="0">
                <a:latin typeface="Calibri" charset="0"/>
                <a:hlinkClick r:id="rId5"/>
              </a:rPr>
              <a:t>Richard Goldschmidt</a:t>
            </a:r>
            <a:r>
              <a:rPr lang="en-US" dirty="0">
                <a:latin typeface="Calibri" charset="0"/>
              </a:rPr>
              <a:t>'s </a:t>
            </a:r>
            <a:r>
              <a:rPr lang="en-US" dirty="0">
                <a:latin typeface="Calibri" charset="0"/>
                <a:hlinkClick r:id="rId6"/>
              </a:rPr>
              <a:t>hopeful monsters</a:t>
            </a:r>
            <a:r>
              <a:rPr lang="en-US" dirty="0">
                <a:latin typeface="Calibri" charset="0"/>
              </a:rPr>
              <a:t> (1940)</a:t>
            </a:r>
          </a:p>
        </p:txBody>
      </p:sp>
      <p:sp>
        <p:nvSpPr>
          <p:cNvPr id="28675" name="TextBox 3"/>
          <p:cNvSpPr txBox="1">
            <a:spLocks noChangeArrowheads="1"/>
          </p:cNvSpPr>
          <p:nvPr/>
        </p:nvSpPr>
        <p:spPr bwMode="auto">
          <a:xfrm>
            <a:off x="6773863" y="2763838"/>
            <a:ext cx="237013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Gregor Johann Mendel</a:t>
            </a:r>
            <a:endParaRPr lang="en-US" sz="1800"/>
          </a:p>
        </p:txBody>
      </p:sp>
      <p:pic>
        <p:nvPicPr>
          <p:cNvPr id="286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3375" y="0"/>
            <a:ext cx="2287588" cy="276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3714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612"/>
          </a:xfrm>
        </p:spPr>
        <p:txBody>
          <a:bodyPr rtlCol="0">
            <a:normAutofit/>
          </a:bodyPr>
          <a:lstStyle/>
          <a:p>
            <a:pPr eaLnBrk="1" fontAlgn="auto" hangingPunct="1">
              <a:spcAft>
                <a:spcPts val="0"/>
              </a:spcAft>
              <a:defRPr/>
            </a:pPr>
            <a:r>
              <a:rPr lang="en-US" dirty="0">
                <a:ea typeface="+mj-ea"/>
                <a:cs typeface="+mj-cs"/>
                <a:hlinkClick r:id="rId2"/>
              </a:rPr>
              <a:t>Mutationists </a:t>
            </a:r>
            <a:endParaRPr lang="en-US" dirty="0">
              <a:ea typeface="+mj-ea"/>
              <a:cs typeface="+mj-cs"/>
            </a:endParaRPr>
          </a:p>
        </p:txBody>
      </p:sp>
      <p:sp>
        <p:nvSpPr>
          <p:cNvPr id="29698" name="Content Placeholder 2"/>
          <p:cNvSpPr>
            <a:spLocks noGrp="1"/>
          </p:cNvSpPr>
          <p:nvPr>
            <p:ph idx="1"/>
          </p:nvPr>
        </p:nvSpPr>
        <p:spPr>
          <a:xfrm>
            <a:off x="457200" y="1146175"/>
            <a:ext cx="8229600" cy="5711825"/>
          </a:xfrm>
        </p:spPr>
        <p:txBody>
          <a:bodyPr/>
          <a:lstStyle/>
          <a:p>
            <a:pPr eaLnBrk="1" hangingPunct="1">
              <a:lnSpc>
                <a:spcPct val="80000"/>
              </a:lnSpc>
            </a:pPr>
            <a:r>
              <a:rPr lang="en-US" sz="2200" dirty="0">
                <a:latin typeface="Times" charset="0"/>
                <a:cs typeface="Times" charset="0"/>
              </a:rPr>
              <a:t>Replaced Darwin’s concept of blended inheritance and fluctuations (which were shown not to be inherited) with inherited mutations. </a:t>
            </a:r>
            <a:br>
              <a:rPr lang="en-US" sz="2200" dirty="0">
                <a:latin typeface="Times" charset="0"/>
                <a:cs typeface="Times" charset="0"/>
              </a:rPr>
            </a:br>
            <a:endParaRPr lang="en-US" sz="2200" dirty="0">
              <a:latin typeface="Times" charset="0"/>
              <a:cs typeface="Times" charset="0"/>
            </a:endParaRPr>
          </a:p>
          <a:p>
            <a:pPr eaLnBrk="1" hangingPunct="1">
              <a:lnSpc>
                <a:spcPct val="80000"/>
              </a:lnSpc>
            </a:pPr>
            <a:r>
              <a:rPr lang="en-US" sz="2200" dirty="0">
                <a:latin typeface="Times" charset="0"/>
                <a:cs typeface="Times" charset="0"/>
              </a:rPr>
              <a:t>For the most part the geneticists in the early 1900s did not doubt the process of natural selection as described by Darwin, but they saw the creative force in the mutations.</a:t>
            </a:r>
            <a:br>
              <a:rPr lang="en-US" sz="2200" dirty="0">
                <a:latin typeface="Times" charset="0"/>
                <a:cs typeface="Times" charset="0"/>
              </a:rPr>
            </a:br>
            <a:endParaRPr lang="en-US" sz="2200" dirty="0">
              <a:latin typeface="Times" charset="0"/>
              <a:cs typeface="Times" charset="0"/>
            </a:endParaRPr>
          </a:p>
          <a:p>
            <a:pPr eaLnBrk="1" hangingPunct="1">
              <a:lnSpc>
                <a:spcPct val="80000"/>
              </a:lnSpc>
              <a:buFont typeface="Arial" charset="0"/>
              <a:buNone/>
            </a:pPr>
            <a:r>
              <a:rPr lang="en-US" sz="2200" dirty="0">
                <a:latin typeface="Times" charset="0"/>
                <a:cs typeface="Times" charset="0"/>
              </a:rPr>
              <a:t>(From </a:t>
            </a:r>
            <a:r>
              <a:rPr lang="en-US" sz="2200" dirty="0" err="1">
                <a:latin typeface="Times" charset="0"/>
                <a:cs typeface="Times" charset="0"/>
              </a:rPr>
              <a:t>Arlin’s</a:t>
            </a:r>
            <a:r>
              <a:rPr lang="en-US" sz="2200" dirty="0">
                <a:latin typeface="Times" charset="0"/>
                <a:cs typeface="Times" charset="0"/>
              </a:rPr>
              <a:t> entry on </a:t>
            </a:r>
            <a:r>
              <a:rPr lang="en-US" sz="2200" dirty="0" err="1">
                <a:latin typeface="Times" charset="0"/>
                <a:cs typeface="Times" charset="0"/>
              </a:rPr>
              <a:t>mutationsm</a:t>
            </a:r>
            <a:r>
              <a:rPr lang="en-US" sz="2200" dirty="0">
                <a:latin typeface="Times" charset="0"/>
                <a:cs typeface="Times" charset="0"/>
              </a:rPr>
              <a:t> in </a:t>
            </a:r>
            <a:r>
              <a:rPr lang="en-US" sz="2200" dirty="0" err="1">
                <a:latin typeface="Times" charset="0"/>
                <a:cs typeface="Times" charset="0"/>
              </a:rPr>
              <a:t>Wikkipedia</a:t>
            </a:r>
            <a:r>
              <a:rPr lang="en-US" sz="2200" dirty="0">
                <a:latin typeface="Times" charset="0"/>
                <a:cs typeface="Times" charset="0"/>
              </a:rPr>
              <a:t>: )</a:t>
            </a:r>
          </a:p>
          <a:p>
            <a:pPr eaLnBrk="1" hangingPunct="1">
              <a:lnSpc>
                <a:spcPct val="80000"/>
              </a:lnSpc>
              <a:buFont typeface="Arial" charset="0"/>
              <a:buNone/>
            </a:pPr>
            <a:r>
              <a:rPr lang="en-US" sz="2200" dirty="0">
                <a:latin typeface="Times" charset="0"/>
                <a:cs typeface="Times" charset="0"/>
              </a:rPr>
              <a:t> </a:t>
            </a:r>
            <a:r>
              <a:rPr lang="en-US" sz="2200" i="1" dirty="0">
                <a:latin typeface="Times" charset="0"/>
                <a:cs typeface="Times" charset="0"/>
              </a:rPr>
              <a:t>“.. the </a:t>
            </a:r>
            <a:r>
              <a:rPr lang="en-US" sz="2200" i="1" dirty="0" err="1">
                <a:latin typeface="Times" charset="0"/>
                <a:cs typeface="Times" charset="0"/>
              </a:rPr>
              <a:t>mutationists</a:t>
            </a:r>
            <a:r>
              <a:rPr lang="en-US" sz="2200" i="1" dirty="0">
                <a:latin typeface="Times" charset="0"/>
                <a:cs typeface="Times" charset="0"/>
              </a:rPr>
              <a:t> saw evolution as a two-step process of the chance occurrence of a mutation, followed by its persistence or elimination (selection). </a:t>
            </a:r>
            <a:br>
              <a:rPr lang="en-US" sz="2200" i="1" dirty="0">
                <a:latin typeface="Times" charset="0"/>
                <a:cs typeface="Times" charset="0"/>
              </a:rPr>
            </a:br>
            <a:r>
              <a:rPr lang="en-US" sz="2200" i="1" dirty="0">
                <a:latin typeface="Times" charset="0"/>
                <a:cs typeface="Times" charset="0"/>
              </a:rPr>
              <a:t>The </a:t>
            </a:r>
            <a:r>
              <a:rPr lang="en-US" sz="2200" i="1" dirty="0" err="1">
                <a:latin typeface="Times" charset="0"/>
                <a:cs typeface="Times" charset="0"/>
              </a:rPr>
              <a:t>mutationists</a:t>
            </a:r>
            <a:r>
              <a:rPr lang="en-US" sz="2200" i="1" dirty="0">
                <a:latin typeface="Times" charset="0"/>
                <a:cs typeface="Times" charset="0"/>
              </a:rPr>
              <a:t> denied that selection is creative, and they gave mutation a certain measure of control over the course of evolution.” </a:t>
            </a:r>
          </a:p>
          <a:p>
            <a:pPr eaLnBrk="1" hangingPunct="1">
              <a:lnSpc>
                <a:spcPct val="80000"/>
              </a:lnSpc>
            </a:pPr>
            <a:endParaRPr lang="en-US" sz="2200" dirty="0">
              <a:latin typeface="Times" charset="0"/>
              <a:cs typeface="Times" charset="0"/>
            </a:endParaRPr>
          </a:p>
          <a:p>
            <a:pPr eaLnBrk="1" hangingPunct="1">
              <a:lnSpc>
                <a:spcPct val="80000"/>
              </a:lnSpc>
              <a:buFont typeface="Arial" charset="0"/>
              <a:buNone/>
            </a:pPr>
            <a:r>
              <a:rPr lang="en-US" sz="2200" dirty="0">
                <a:latin typeface="Times" charset="0"/>
                <a:cs typeface="Times" charset="0"/>
              </a:rPr>
              <a:t>     The inclusion of genetic exchange as a process creating variation is more in line with the </a:t>
            </a:r>
            <a:r>
              <a:rPr lang="en-US" sz="2200" dirty="0" err="1">
                <a:latin typeface="Times" charset="0"/>
                <a:cs typeface="Times" charset="0"/>
              </a:rPr>
              <a:t>mutationist</a:t>
            </a:r>
            <a:r>
              <a:rPr lang="en-US" sz="2200" dirty="0">
                <a:latin typeface="Times" charset="0"/>
                <a:cs typeface="Times" charset="0"/>
              </a:rPr>
              <a:t> view than with the modern synthesis.</a:t>
            </a:r>
            <a:r>
              <a:rPr lang="en-US" sz="2200" i="1" dirty="0">
                <a:latin typeface="Times" charset="0"/>
                <a:cs typeface="Times" charset="0"/>
              </a:rPr>
              <a:t> </a:t>
            </a:r>
          </a:p>
        </p:txBody>
      </p:sp>
    </p:spTree>
    <p:extLst>
      <p:ext uri="{BB962C8B-B14F-4D97-AF65-F5344CB8AC3E}">
        <p14:creationId xmlns:p14="http://schemas.microsoft.com/office/powerpoint/2010/main" val="111023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11200"/>
          </a:xfrm>
        </p:spPr>
        <p:txBody>
          <a:bodyPr rtlCol="0">
            <a:normAutofit/>
          </a:bodyPr>
          <a:lstStyle/>
          <a:p>
            <a:pPr eaLnBrk="1" fontAlgn="auto" hangingPunct="1">
              <a:spcAft>
                <a:spcPts val="0"/>
              </a:spcAft>
              <a:defRPr/>
            </a:pPr>
            <a:r>
              <a:rPr lang="en-US" dirty="0">
                <a:ea typeface="+mj-ea"/>
                <a:cs typeface="+mj-cs"/>
                <a:hlinkClick r:id="rId2"/>
              </a:rPr>
              <a:t>Claims of the Modern Synthesis</a:t>
            </a:r>
            <a:endParaRPr lang="en-US" dirty="0">
              <a:ea typeface="+mj-ea"/>
              <a:cs typeface="+mj-cs"/>
            </a:endParaRPr>
          </a:p>
        </p:txBody>
      </p:sp>
      <p:sp>
        <p:nvSpPr>
          <p:cNvPr id="3" name="Content Placeholder 2"/>
          <p:cNvSpPr>
            <a:spLocks noGrp="1"/>
          </p:cNvSpPr>
          <p:nvPr>
            <p:ph idx="1"/>
          </p:nvPr>
        </p:nvSpPr>
        <p:spPr>
          <a:xfrm>
            <a:off x="457200" y="984250"/>
            <a:ext cx="8458200" cy="5326063"/>
          </a:xfrm>
        </p:spPr>
        <p:txBody>
          <a:bodyPr rtlCol="0">
            <a:noAutofit/>
          </a:bodyPr>
          <a:lstStyle/>
          <a:p>
            <a:pPr eaLnBrk="1" fontAlgn="auto" hangingPunct="1">
              <a:spcAft>
                <a:spcPts val="0"/>
              </a:spcAft>
              <a:buFont typeface="Arial"/>
              <a:buChar char="•"/>
              <a:defRPr/>
            </a:pPr>
            <a:r>
              <a:rPr lang="en-US" sz="2200" dirty="0">
                <a:latin typeface="Times"/>
                <a:ea typeface="+mn-ea"/>
                <a:cs typeface="Times"/>
              </a:rPr>
              <a:t>Mutations create variation.  </a:t>
            </a:r>
          </a:p>
          <a:p>
            <a:pPr eaLnBrk="1" fontAlgn="auto" hangingPunct="1">
              <a:spcAft>
                <a:spcPts val="0"/>
              </a:spcAft>
              <a:buFont typeface="Arial"/>
              <a:buChar char="•"/>
              <a:defRPr/>
            </a:pPr>
            <a:r>
              <a:rPr lang="en-US" sz="2200" dirty="0">
                <a:latin typeface="Times"/>
                <a:ea typeface="+mn-ea"/>
                <a:cs typeface="Times"/>
              </a:rPr>
              <a:t>The individual mutation is not important.</a:t>
            </a:r>
          </a:p>
          <a:p>
            <a:pPr eaLnBrk="1" fontAlgn="auto" hangingPunct="1">
              <a:spcAft>
                <a:spcPts val="0"/>
              </a:spcAft>
              <a:buFont typeface="Arial"/>
              <a:buChar char="•"/>
              <a:defRPr/>
            </a:pPr>
            <a:r>
              <a:rPr lang="en-US" sz="2200" dirty="0">
                <a:latin typeface="Times"/>
                <a:ea typeface="+mn-ea"/>
                <a:cs typeface="Times"/>
              </a:rPr>
              <a:t>An unlimited supply in variation is present in the population.</a:t>
            </a:r>
          </a:p>
          <a:p>
            <a:pPr eaLnBrk="1" fontAlgn="auto" hangingPunct="1">
              <a:spcAft>
                <a:spcPts val="0"/>
              </a:spcAft>
              <a:buFont typeface="Arial"/>
              <a:buChar char="•"/>
              <a:defRPr/>
            </a:pPr>
            <a:r>
              <a:rPr lang="en-US" sz="2200" dirty="0">
                <a:latin typeface="Times"/>
                <a:ea typeface="+mn-ea"/>
                <a:cs typeface="Times"/>
              </a:rPr>
              <a:t>Selection is what causes evolution by natural selection.</a:t>
            </a:r>
          </a:p>
          <a:p>
            <a:pPr eaLnBrk="1" fontAlgn="auto" hangingPunct="1">
              <a:spcAft>
                <a:spcPts val="0"/>
              </a:spcAft>
              <a:buFont typeface="Arial"/>
              <a:buChar char="•"/>
              <a:defRPr/>
            </a:pPr>
            <a:r>
              <a:rPr lang="en-US" sz="2200" dirty="0" err="1">
                <a:latin typeface="Times"/>
                <a:ea typeface="+mn-ea"/>
                <a:cs typeface="Times"/>
              </a:rPr>
              <a:t>Mutationists</a:t>
            </a:r>
            <a:r>
              <a:rPr lang="en-US" sz="2200" dirty="0">
                <a:latin typeface="Times"/>
                <a:ea typeface="+mn-ea"/>
                <a:cs typeface="Times"/>
              </a:rPr>
              <a:t> believed </a:t>
            </a:r>
            <a:r>
              <a:rPr lang="en-US" sz="2200" dirty="0" err="1">
                <a:latin typeface="Times"/>
                <a:ea typeface="+mn-ea"/>
                <a:cs typeface="Times"/>
              </a:rPr>
              <a:t>Mendelian</a:t>
            </a:r>
            <a:r>
              <a:rPr lang="en-US" sz="2200" dirty="0">
                <a:latin typeface="Times"/>
                <a:ea typeface="+mn-ea"/>
                <a:cs typeface="Times"/>
              </a:rPr>
              <a:t> genetics is incompatible with Darwin’s theory of natural selection.  (See </a:t>
            </a:r>
            <a:r>
              <a:rPr lang="en-US" sz="2200" dirty="0" err="1">
                <a:latin typeface="Times"/>
                <a:ea typeface="+mn-ea"/>
                <a:cs typeface="Times"/>
              </a:rPr>
              <a:t>Arlin</a:t>
            </a:r>
            <a:r>
              <a:rPr lang="en-US" sz="2200" dirty="0">
                <a:latin typeface="Times"/>
                <a:ea typeface="+mn-ea"/>
                <a:cs typeface="Times"/>
              </a:rPr>
              <a:t> </a:t>
            </a:r>
            <a:r>
              <a:rPr lang="en-US" sz="2200" dirty="0" err="1">
                <a:latin typeface="Times"/>
                <a:ea typeface="+mn-ea"/>
                <a:cs typeface="Times"/>
              </a:rPr>
              <a:t>Stoltzfus</a:t>
            </a:r>
            <a:r>
              <a:rPr lang="en-US" sz="2200" dirty="0">
                <a:latin typeface="Times"/>
                <a:ea typeface="+mn-ea"/>
                <a:cs typeface="Times"/>
              </a:rPr>
              <a:t>’ </a:t>
            </a:r>
            <a:r>
              <a:rPr lang="en-US" sz="2200" dirty="0" err="1">
                <a:latin typeface="Times"/>
                <a:ea typeface="+mn-ea"/>
                <a:cs typeface="Times"/>
              </a:rPr>
              <a:t>Mutationism</a:t>
            </a:r>
            <a:r>
              <a:rPr lang="en-US" sz="2200" dirty="0">
                <a:latin typeface="Times"/>
                <a:ea typeface="+mn-ea"/>
                <a:cs typeface="Times"/>
              </a:rPr>
              <a:t> Myth, which debunks this claim. The proponents of the modern synthesis did not want to “stand on the shoulders of giants”.)</a:t>
            </a:r>
            <a:endParaRPr lang="en-US" sz="2200" dirty="0">
              <a:latin typeface="Times"/>
              <a:ea typeface="+mn-ea"/>
              <a:cs typeface="Times"/>
              <a:hlinkClick r:id="rId3" tooltip="Julian Huxley"/>
            </a:endParaRPr>
          </a:p>
          <a:p>
            <a:pPr marL="0" indent="0" eaLnBrk="1" fontAlgn="auto" hangingPunct="1">
              <a:spcAft>
                <a:spcPts val="0"/>
              </a:spcAft>
              <a:buFont typeface="Arial"/>
              <a:buNone/>
              <a:defRPr/>
            </a:pPr>
            <a:r>
              <a:rPr lang="en-US" sz="2200" dirty="0">
                <a:latin typeface="Times"/>
                <a:ea typeface="+mn-ea"/>
                <a:cs typeface="Times"/>
                <a:hlinkClick r:id="rId3" tooltip="Julian Huxley"/>
              </a:rPr>
              <a:t>     </a:t>
            </a:r>
          </a:p>
          <a:p>
            <a:pPr eaLnBrk="1" fontAlgn="auto" hangingPunct="1">
              <a:spcAft>
                <a:spcPts val="0"/>
              </a:spcAft>
              <a:buFont typeface="Arial"/>
              <a:buNone/>
              <a:defRPr/>
            </a:pPr>
            <a:r>
              <a:rPr lang="en-US" sz="2200" dirty="0">
                <a:latin typeface="Times"/>
                <a:ea typeface="+mn-ea"/>
                <a:cs typeface="Times"/>
                <a:hlinkClick r:id="rId3" tooltip="Julian Huxley"/>
              </a:rPr>
              <a:t>Julian Huxley</a:t>
            </a:r>
            <a:r>
              <a:rPr lang="en-US" sz="2200" dirty="0">
                <a:latin typeface="Times"/>
                <a:ea typeface="+mn-ea"/>
                <a:cs typeface="Times"/>
              </a:rPr>
              <a:t> invented the term, when he produced his book, </a:t>
            </a:r>
            <a:r>
              <a:rPr lang="en-US" sz="2200" i="1" dirty="0">
                <a:latin typeface="Times"/>
                <a:ea typeface="+mn-ea"/>
                <a:cs typeface="Times"/>
                <a:hlinkClick r:id="rId4" tooltip="Evolution: The Modern Synthesis"/>
              </a:rPr>
              <a:t>Evolution: The Modern Synthesis</a:t>
            </a:r>
            <a:r>
              <a:rPr lang="en-US" sz="2200" dirty="0">
                <a:latin typeface="Times"/>
                <a:ea typeface="+mn-ea"/>
                <a:cs typeface="Times"/>
              </a:rPr>
              <a:t> (1942). Other major figures in the modern synthesis include </a:t>
            </a:r>
            <a:r>
              <a:rPr lang="en-US" sz="2200" dirty="0">
                <a:latin typeface="Times"/>
                <a:ea typeface="+mn-ea"/>
                <a:cs typeface="Times"/>
                <a:hlinkClick r:id="rId5" tooltip="R. A. Fisher"/>
              </a:rPr>
              <a:t>Ronald A. </a:t>
            </a:r>
            <a:r>
              <a:rPr lang="en-US" sz="2200" b="1" dirty="0">
                <a:latin typeface="Times"/>
                <a:ea typeface="+mn-ea"/>
                <a:cs typeface="Times"/>
                <a:hlinkClick r:id="rId5" tooltip="R. A. Fisher"/>
              </a:rPr>
              <a:t>Fisher</a:t>
            </a:r>
            <a:r>
              <a:rPr lang="en-US" sz="2200" dirty="0">
                <a:latin typeface="Times"/>
                <a:ea typeface="+mn-ea"/>
                <a:cs typeface="Times"/>
              </a:rPr>
              <a:t>, </a:t>
            </a:r>
            <a:r>
              <a:rPr lang="en-US" sz="2200" dirty="0">
                <a:latin typeface="Times"/>
                <a:ea typeface="+mn-ea"/>
                <a:cs typeface="Times"/>
                <a:hlinkClick r:id="rId6" tooltip="Theodosius Dobzhansky"/>
              </a:rPr>
              <a:t>Theodosius </a:t>
            </a:r>
            <a:r>
              <a:rPr lang="en-US" sz="2200" b="1" dirty="0">
                <a:latin typeface="Times"/>
                <a:ea typeface="+mn-ea"/>
                <a:cs typeface="Times"/>
                <a:hlinkClick r:id="rId6" tooltip="Theodosius Dobzhansky"/>
              </a:rPr>
              <a:t>Dobzhansky</a:t>
            </a:r>
            <a:r>
              <a:rPr lang="en-US" sz="2200" dirty="0">
                <a:latin typeface="Times"/>
                <a:ea typeface="+mn-ea"/>
                <a:cs typeface="Times"/>
              </a:rPr>
              <a:t>, </a:t>
            </a:r>
            <a:r>
              <a:rPr lang="en-US" sz="2200" dirty="0">
                <a:latin typeface="Times"/>
                <a:ea typeface="+mn-ea"/>
                <a:cs typeface="Times"/>
                <a:hlinkClick r:id="rId7" tooltip="J.B.S. Haldane"/>
              </a:rPr>
              <a:t>John B.S. “Jack” </a:t>
            </a:r>
            <a:r>
              <a:rPr lang="en-US" sz="2200" b="1" dirty="0">
                <a:latin typeface="Times"/>
                <a:ea typeface="+mn-ea"/>
                <a:cs typeface="Times"/>
                <a:hlinkClick r:id="rId7" tooltip="J.B.S. Haldane"/>
              </a:rPr>
              <a:t>Haldane</a:t>
            </a:r>
            <a:r>
              <a:rPr lang="en-US" sz="2200" dirty="0">
                <a:latin typeface="Times"/>
                <a:ea typeface="+mn-ea"/>
                <a:cs typeface="Times"/>
              </a:rPr>
              <a:t>, </a:t>
            </a:r>
            <a:r>
              <a:rPr lang="en-US" sz="2200" dirty="0">
                <a:latin typeface="Times"/>
                <a:ea typeface="+mn-ea"/>
                <a:cs typeface="Times"/>
                <a:hlinkClick r:id="rId8" tooltip="Sewall Wright"/>
              </a:rPr>
              <a:t>Sewall </a:t>
            </a:r>
            <a:r>
              <a:rPr lang="en-US" sz="2200" b="1" dirty="0">
                <a:latin typeface="Times"/>
                <a:ea typeface="+mn-ea"/>
                <a:cs typeface="Times"/>
                <a:hlinkClick r:id="rId8" tooltip="Sewall Wright"/>
              </a:rPr>
              <a:t>Wright</a:t>
            </a:r>
            <a:r>
              <a:rPr lang="en-US" sz="2200" dirty="0">
                <a:latin typeface="Times"/>
                <a:ea typeface="+mn-ea"/>
                <a:cs typeface="Times"/>
              </a:rPr>
              <a:t>, </a:t>
            </a:r>
            <a:r>
              <a:rPr lang="en-US" sz="2200" dirty="0">
                <a:latin typeface="Times"/>
                <a:ea typeface="+mn-ea"/>
                <a:cs typeface="Times"/>
                <a:hlinkClick r:id="rId9" tooltip="E.B. Ford"/>
              </a:rPr>
              <a:t>Edmond B. Ford</a:t>
            </a:r>
            <a:r>
              <a:rPr lang="en-US" sz="2200" dirty="0">
                <a:latin typeface="Times"/>
                <a:ea typeface="+mn-ea"/>
                <a:cs typeface="Times"/>
              </a:rPr>
              <a:t>, </a:t>
            </a:r>
            <a:r>
              <a:rPr lang="en-US" sz="2200" dirty="0">
                <a:latin typeface="Times"/>
                <a:ea typeface="+mn-ea"/>
                <a:cs typeface="Times"/>
                <a:hlinkClick r:id="rId10" tooltip="Ernst Mayr"/>
              </a:rPr>
              <a:t>Ernst </a:t>
            </a:r>
            <a:r>
              <a:rPr lang="en-US" sz="2200" b="1" dirty="0">
                <a:latin typeface="Times"/>
                <a:ea typeface="+mn-ea"/>
                <a:cs typeface="Times"/>
                <a:hlinkClick r:id="rId10" tooltip="Ernst Mayr"/>
              </a:rPr>
              <a:t>Mayr</a:t>
            </a:r>
            <a:r>
              <a:rPr lang="en-US" sz="2200" dirty="0">
                <a:latin typeface="Times"/>
                <a:ea typeface="+mn-ea"/>
                <a:cs typeface="Times"/>
              </a:rPr>
              <a:t>, </a:t>
            </a:r>
            <a:r>
              <a:rPr lang="en-US" sz="2200" dirty="0">
                <a:latin typeface="Times"/>
                <a:ea typeface="+mn-ea"/>
                <a:cs typeface="Times"/>
                <a:hlinkClick r:id="rId11" tooltip="Bernhard Rensch"/>
              </a:rPr>
              <a:t>Bernhard Rensch</a:t>
            </a:r>
            <a:r>
              <a:rPr lang="en-US" sz="2200" dirty="0">
                <a:latin typeface="Times"/>
                <a:ea typeface="+mn-ea"/>
                <a:cs typeface="Times"/>
              </a:rPr>
              <a:t>, </a:t>
            </a:r>
            <a:r>
              <a:rPr lang="en-US" sz="2200" dirty="0">
                <a:latin typeface="Times"/>
                <a:ea typeface="+mn-ea"/>
                <a:cs typeface="Times"/>
                <a:hlinkClick r:id="rId12" tooltip="Sergei Chetverikov"/>
              </a:rPr>
              <a:t>Sergei Chetverikov</a:t>
            </a:r>
            <a:r>
              <a:rPr lang="en-US" sz="2200" dirty="0">
                <a:latin typeface="Times"/>
                <a:ea typeface="+mn-ea"/>
                <a:cs typeface="Times"/>
              </a:rPr>
              <a:t>, </a:t>
            </a:r>
            <a:r>
              <a:rPr lang="en-US" sz="2200" dirty="0">
                <a:latin typeface="Times"/>
                <a:ea typeface="+mn-ea"/>
                <a:cs typeface="Times"/>
                <a:hlinkClick r:id="rId13" tooltip="George Gaylord Simpson"/>
              </a:rPr>
              <a:t>George Gaylord Simpson</a:t>
            </a:r>
            <a:r>
              <a:rPr lang="en-US" sz="2200" dirty="0">
                <a:latin typeface="Times"/>
                <a:ea typeface="+mn-ea"/>
                <a:cs typeface="Times"/>
              </a:rPr>
              <a:t>, and </a:t>
            </a:r>
            <a:r>
              <a:rPr lang="en-US" sz="2200" dirty="0">
                <a:latin typeface="Times"/>
                <a:ea typeface="+mn-ea"/>
                <a:cs typeface="Times"/>
                <a:hlinkClick r:id="rId14" tooltip="G. Ledyard Stebbins"/>
              </a:rPr>
              <a:t>G. Ledyard Stebbins</a:t>
            </a:r>
            <a:r>
              <a:rPr lang="en-US" sz="2200" dirty="0">
                <a:latin typeface="Times"/>
                <a:ea typeface="+mn-ea"/>
                <a:cs typeface="Times"/>
              </a:rPr>
              <a:t>.</a:t>
            </a:r>
          </a:p>
        </p:txBody>
      </p:sp>
    </p:spTree>
    <p:extLst>
      <p:ext uri="{BB962C8B-B14F-4D97-AF65-F5344CB8AC3E}">
        <p14:creationId xmlns:p14="http://schemas.microsoft.com/office/powerpoint/2010/main" val="35076593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6213" y="0"/>
            <a:ext cx="8967787" cy="1143000"/>
          </a:xfrm>
        </p:spPr>
        <p:txBody>
          <a:bodyPr/>
          <a:lstStyle/>
          <a:p>
            <a:pPr eaLnBrk="1" hangingPunct="1"/>
            <a:r>
              <a:rPr lang="en-US" sz="3500">
                <a:latin typeface="Calibri" charset="0"/>
              </a:rPr>
              <a:t>Darwinian Evolution- a slow and gradual process </a:t>
            </a:r>
          </a:p>
        </p:txBody>
      </p:sp>
      <p:sp>
        <p:nvSpPr>
          <p:cNvPr id="27650" name="TextBox 4"/>
          <p:cNvSpPr txBox="1">
            <a:spLocks noChangeArrowheads="1"/>
          </p:cNvSpPr>
          <p:nvPr/>
        </p:nvSpPr>
        <p:spPr bwMode="auto">
          <a:xfrm>
            <a:off x="379413" y="1041400"/>
            <a:ext cx="8456612" cy="484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In Darwin’s description evolution by natural selection was a slow and gradual process based on small inheritable variation.  </a:t>
            </a:r>
            <a:br>
              <a:rPr lang="en-US" sz="2100"/>
            </a:br>
            <a:r>
              <a:rPr lang="en-US" sz="2100"/>
              <a:t>However, note that his aim was to establish that the “common view of the immutability of species” was wrong.</a:t>
            </a:r>
          </a:p>
          <a:p>
            <a:pPr eaLnBrk="1" hangingPunct="1"/>
            <a:endParaRPr lang="en-US" sz="2100"/>
          </a:p>
          <a:p>
            <a:pPr eaLnBrk="1" hangingPunct="1"/>
            <a:r>
              <a:rPr lang="en-US"/>
              <a:t>“That natural selection </a:t>
            </a:r>
            <a:br>
              <a:rPr lang="en-US"/>
            </a:br>
            <a:r>
              <a:rPr lang="en-US"/>
              <a:t>will always act with </a:t>
            </a:r>
            <a:br>
              <a:rPr lang="en-US"/>
            </a:br>
            <a:r>
              <a:rPr lang="en-US"/>
              <a:t>extreme slowness, </a:t>
            </a:r>
            <a:br>
              <a:rPr lang="en-US"/>
            </a:br>
            <a:r>
              <a:rPr lang="en-US"/>
              <a:t>I fully admit.”</a:t>
            </a:r>
          </a:p>
          <a:p>
            <a:pPr eaLnBrk="1" hangingPunct="1"/>
            <a:endParaRPr lang="en-US"/>
          </a:p>
          <a:p>
            <a:pPr eaLnBrk="1" hangingPunct="1"/>
            <a:r>
              <a:rPr lang="en-US"/>
              <a:t>Darwin saw fluctuations</a:t>
            </a:r>
            <a:br>
              <a:rPr lang="en-US"/>
            </a:br>
            <a:r>
              <a:rPr lang="en-US"/>
              <a:t>as a source for variation</a:t>
            </a:r>
          </a:p>
          <a:p>
            <a:pPr eaLnBrk="1" hangingPunct="1"/>
            <a:r>
              <a:rPr lang="en-US" sz="1800"/>
              <a:t> </a:t>
            </a:r>
          </a:p>
          <a:p>
            <a:pPr eaLnBrk="1" hangingPunct="1"/>
            <a:endParaRPr lang="en-US" sz="1800"/>
          </a:p>
        </p:txBody>
      </p:sp>
      <p:pic>
        <p:nvPicPr>
          <p:cNvPr id="27651"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41725" y="2428875"/>
            <a:ext cx="5502275"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310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Natural Selection and Mutual Aid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957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20650"/>
            <a:ext cx="9144000" cy="977900"/>
          </a:xfrm>
        </p:spPr>
        <p:txBody>
          <a:bodyPr rtlCol="0">
            <a:normAutofit/>
          </a:bodyPr>
          <a:lstStyle/>
          <a:p>
            <a:pPr eaLnBrk="1" fontAlgn="auto" hangingPunct="1">
              <a:spcAft>
                <a:spcPts val="0"/>
              </a:spcAft>
              <a:defRPr/>
            </a:pPr>
            <a:r>
              <a:rPr lang="en-US" dirty="0">
                <a:solidFill>
                  <a:srgbClr val="2D2DB9"/>
                </a:solidFill>
                <a:ea typeface="ＭＳ Ｐゴシック" pitchFamily="-65" charset="-128"/>
                <a:cs typeface="ＭＳ Ｐゴシック" pitchFamily="-65" charset="-128"/>
              </a:rPr>
              <a:t>Darwinian Evolution – Natural Selection </a:t>
            </a:r>
          </a:p>
        </p:txBody>
      </p:sp>
      <p:sp>
        <p:nvSpPr>
          <p:cNvPr id="83971" name="Rectangle 3"/>
          <p:cNvSpPr>
            <a:spLocks noGrp="1" noChangeArrowheads="1"/>
          </p:cNvSpPr>
          <p:nvPr>
            <p:ph idx="1"/>
          </p:nvPr>
        </p:nvSpPr>
        <p:spPr>
          <a:xfrm>
            <a:off x="0" y="5143500"/>
            <a:ext cx="2782888" cy="660400"/>
          </a:xfrm>
        </p:spPr>
        <p:txBody>
          <a:bodyPr rtlCol="0">
            <a:normAutofit lnSpcReduction="10000"/>
          </a:bodyPr>
          <a:lstStyle/>
          <a:p>
            <a:pPr eaLnBrk="1" fontAlgn="auto" hangingPunct="1">
              <a:lnSpc>
                <a:spcPct val="90000"/>
              </a:lnSpc>
              <a:spcAft>
                <a:spcPts val="0"/>
              </a:spcAft>
              <a:buFontTx/>
              <a:buNone/>
              <a:defRPr/>
            </a:pPr>
            <a:r>
              <a:rPr lang="en-US" sz="2200" dirty="0">
                <a:solidFill>
                  <a:schemeClr val="bg1"/>
                </a:solidFill>
                <a:ea typeface="ＭＳ Ｐゴシック" pitchFamily="-65" charset="-128"/>
                <a:cs typeface="ＭＳ Ｐゴシック" pitchFamily="-65" charset="-128"/>
              </a:rPr>
              <a:t>Charles Darwin</a:t>
            </a:r>
          </a:p>
          <a:p>
            <a:pPr eaLnBrk="1" fontAlgn="auto" hangingPunct="1">
              <a:lnSpc>
                <a:spcPct val="90000"/>
              </a:lnSpc>
              <a:spcAft>
                <a:spcPts val="0"/>
              </a:spcAft>
              <a:buFontTx/>
              <a:buNone/>
              <a:defRPr/>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fontAlgn="auto" hangingPunct="1">
              <a:lnSpc>
                <a:spcPct val="90000"/>
              </a:lnSpc>
              <a:spcAft>
                <a:spcPts val="0"/>
              </a:spcAft>
              <a:buFont typeface="Arial"/>
              <a:buChar char="•"/>
              <a:defRPr/>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65088" y="977900"/>
            <a:ext cx="1839912" cy="2363788"/>
          </a:xfrm>
          <a:prstGeom prst="rect">
            <a:avLst/>
          </a:prstGeom>
          <a:noFill/>
          <a:effectLst>
            <a:outerShdw blurRad="63500" dist="38099" dir="2700000" algn="ctr" rotWithShape="0">
              <a:srgbClr val="000000">
                <a:alpha val="74998"/>
              </a:srgbClr>
            </a:outerShdw>
          </a:effectLst>
        </p:spPr>
      </p:pic>
      <p:pic>
        <p:nvPicPr>
          <p:cNvPr id="8" name="Picture 3"/>
          <p:cNvPicPr>
            <a:picLocks noChangeAspect="1"/>
          </p:cNvPicPr>
          <p:nvPr/>
        </p:nvPicPr>
        <p:blipFill>
          <a:blip r:embed="rId4"/>
          <a:srcRect/>
          <a:stretch>
            <a:fillRect/>
          </a:stretch>
        </p:blipFill>
        <p:spPr bwMode="auto">
          <a:xfrm>
            <a:off x="117475" y="3433763"/>
            <a:ext cx="1531938" cy="3429000"/>
          </a:xfrm>
          <a:prstGeom prst="rect">
            <a:avLst/>
          </a:prstGeom>
          <a:noFill/>
          <a:effectLst>
            <a:outerShdw blurRad="63500" dist="38099" dir="2700000" algn="ctr" rotWithShape="0">
              <a:srgbClr val="000000">
                <a:alpha val="74998"/>
              </a:srgbClr>
            </a:outerShdw>
          </a:effectLst>
        </p:spPr>
      </p:pic>
      <p:sp>
        <p:nvSpPr>
          <p:cNvPr id="20485" name="TextBox 8"/>
          <p:cNvSpPr txBox="1">
            <a:spLocks noChangeArrowheads="1"/>
          </p:cNvSpPr>
          <p:nvPr/>
        </p:nvSpPr>
        <p:spPr bwMode="auto">
          <a:xfrm>
            <a:off x="2270125" y="1219200"/>
            <a:ext cx="6646863" cy="5584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dirty="0"/>
              <a:t>…., if there be, owing to the high geometrical powers of increase of each species, at some age, season, or year, a </a:t>
            </a:r>
            <a:r>
              <a:rPr lang="en-US" sz="2100" b="1" dirty="0"/>
              <a:t>severe struggle for life</a:t>
            </a:r>
            <a:r>
              <a:rPr lang="en-US" sz="2100" dirty="0"/>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variation ever had occurred useful to each being's own welfare, in the same way as so many variations have occurred useful to man. But if variations useful to any organic being do occur, assuredly individuals thus </a:t>
            </a:r>
            <a:r>
              <a:rPr lang="en-US" sz="2100" dirty="0" err="1"/>
              <a:t>characterised</a:t>
            </a:r>
            <a:r>
              <a:rPr lang="en-US" sz="2100" dirty="0"/>
              <a:t> will have the best chance of being preserved in the struggle for life; and from </a:t>
            </a:r>
            <a:r>
              <a:rPr lang="en-US" sz="2100" b="1" dirty="0"/>
              <a:t>the strong principle of inheritance </a:t>
            </a:r>
            <a:r>
              <a:rPr lang="en-US" sz="2100" dirty="0"/>
              <a:t>they will tend to produce offspring similarly </a:t>
            </a:r>
            <a:r>
              <a:rPr lang="en-US" sz="2100" dirty="0" err="1"/>
              <a:t>characterised</a:t>
            </a:r>
            <a:r>
              <a:rPr lang="en-US" sz="2100" dirty="0"/>
              <a:t>. This principle of preservation, I have called, for the sake of brevity, Natural Selection.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808038" y="0"/>
            <a:ext cx="7772400" cy="1085850"/>
          </a:xfrm>
        </p:spPr>
        <p:txBody>
          <a:bodyPr/>
          <a:lstStyle/>
          <a:p>
            <a:pPr eaLnBrk="1" hangingPunct="1"/>
            <a:r>
              <a:rPr lang="en-US" i="1">
                <a:latin typeface="Calibri" charset="0"/>
              </a:rPr>
              <a:t>Nature, red in tooth and claw</a:t>
            </a:r>
          </a:p>
        </p:txBody>
      </p:sp>
      <p:sp>
        <p:nvSpPr>
          <p:cNvPr id="3" name="Subtitle 2"/>
          <p:cNvSpPr>
            <a:spLocks noGrp="1"/>
          </p:cNvSpPr>
          <p:nvPr>
            <p:ph type="subTitle" idx="1"/>
          </p:nvPr>
        </p:nvSpPr>
        <p:spPr>
          <a:xfrm>
            <a:off x="1371600" y="1708150"/>
            <a:ext cx="6400800" cy="3930650"/>
          </a:xfrm>
        </p:spPr>
        <p:txBody>
          <a:bodyPr rtlCol="0">
            <a:normAutofit fontScale="77500" lnSpcReduction="20000"/>
          </a:bodyPr>
          <a:lstStyle/>
          <a:p>
            <a:pPr eaLnBrk="1" fontAlgn="auto" hangingPunct="1">
              <a:spcAft>
                <a:spcPts val="0"/>
              </a:spcAft>
              <a:buFont typeface="Arial"/>
              <a:buNone/>
              <a:defRPr/>
            </a:pPr>
            <a:r>
              <a:rPr lang="en-US" i="1" dirty="0">
                <a:ea typeface="+mn-ea"/>
                <a:cs typeface="+mn-cs"/>
              </a:rPr>
              <a:t>Are God and Nature then at strife,</a:t>
            </a:r>
            <a:r>
              <a:rPr lang="en-US" dirty="0">
                <a:ea typeface="+mn-ea"/>
                <a:cs typeface="+mn-cs"/>
              </a:rPr>
              <a:t> </a:t>
            </a:r>
            <a:br>
              <a:rPr lang="en-US" dirty="0">
                <a:ea typeface="+mn-ea"/>
                <a:cs typeface="+mn-cs"/>
              </a:rPr>
            </a:br>
            <a:r>
              <a:rPr lang="en-US" i="1" dirty="0">
                <a:ea typeface="+mn-ea"/>
                <a:cs typeface="+mn-cs"/>
              </a:rPr>
              <a:t>That Nature lends such evil dreams?</a:t>
            </a:r>
            <a:br>
              <a:rPr lang="en-US" i="1" dirty="0">
                <a:ea typeface="+mn-ea"/>
                <a:cs typeface="+mn-cs"/>
              </a:rPr>
            </a:br>
            <a:r>
              <a:rPr lang="en-US" dirty="0">
                <a:ea typeface="+mn-ea"/>
                <a:cs typeface="+mn-cs"/>
              </a:rPr>
              <a:t> </a:t>
            </a:r>
            <a:r>
              <a:rPr lang="en-US" i="1" dirty="0">
                <a:ea typeface="+mn-ea"/>
                <a:cs typeface="+mn-cs"/>
              </a:rPr>
              <a:t>So careful of the type she seems,</a:t>
            </a:r>
            <a:r>
              <a:rPr lang="en-US" dirty="0">
                <a:ea typeface="+mn-ea"/>
                <a:cs typeface="+mn-cs"/>
              </a:rPr>
              <a:t> </a:t>
            </a:r>
            <a:br>
              <a:rPr lang="en-US" dirty="0">
                <a:ea typeface="+mn-ea"/>
                <a:cs typeface="+mn-cs"/>
              </a:rPr>
            </a:br>
            <a:r>
              <a:rPr lang="en-US" i="1" dirty="0">
                <a:ea typeface="+mn-ea"/>
                <a:cs typeface="+mn-cs"/>
              </a:rPr>
              <a:t>So careless of the single life;</a:t>
            </a:r>
            <a:r>
              <a:rPr lang="en-US" dirty="0">
                <a:ea typeface="+mn-ea"/>
                <a:cs typeface="+mn-cs"/>
              </a:rPr>
              <a:t> </a:t>
            </a:r>
            <a:br>
              <a:rPr lang="en-US" dirty="0">
                <a:ea typeface="+mn-ea"/>
                <a:cs typeface="+mn-cs"/>
              </a:rPr>
            </a:br>
            <a:endParaRPr lang="en-US" dirty="0">
              <a:ea typeface="+mn-ea"/>
              <a:cs typeface="+mn-cs"/>
            </a:endParaRPr>
          </a:p>
          <a:p>
            <a:pPr eaLnBrk="1" fontAlgn="auto" hangingPunct="1">
              <a:spcAft>
                <a:spcPts val="0"/>
              </a:spcAft>
              <a:buFont typeface="Arial"/>
              <a:buNone/>
              <a:defRPr/>
            </a:pPr>
            <a:r>
              <a:rPr lang="en-US" i="1" dirty="0">
                <a:ea typeface="+mn-ea"/>
                <a:cs typeface="+mn-cs"/>
              </a:rPr>
              <a:t>That I, </a:t>
            </a:r>
            <a:r>
              <a:rPr lang="en-US" sz="3158" i="1" dirty="0">
                <a:ea typeface="+mn-ea"/>
                <a:cs typeface="+mn-cs"/>
              </a:rPr>
              <a:t>considering everywhere</a:t>
            </a:r>
            <a:br>
              <a:rPr lang="en-US" sz="3158" i="1" dirty="0">
                <a:ea typeface="+mn-ea"/>
                <a:cs typeface="+mn-cs"/>
              </a:rPr>
            </a:br>
            <a:r>
              <a:rPr lang="en-US" sz="3158" i="1" dirty="0">
                <a:ea typeface="+mn-ea"/>
                <a:cs typeface="+mn-cs"/>
              </a:rPr>
              <a:t>Her secret meaning in her deeds, </a:t>
            </a:r>
            <a:br>
              <a:rPr lang="en-US" sz="3158" i="1" dirty="0">
                <a:ea typeface="+mn-ea"/>
                <a:cs typeface="+mn-cs"/>
              </a:rPr>
            </a:br>
            <a:r>
              <a:rPr lang="en-US" sz="3158" i="1" dirty="0">
                <a:ea typeface="+mn-ea"/>
                <a:cs typeface="+mn-cs"/>
              </a:rPr>
              <a:t>And finding that of fifty seeds </a:t>
            </a:r>
            <a:br>
              <a:rPr lang="en-US" sz="3158" i="1" dirty="0">
                <a:ea typeface="+mn-ea"/>
                <a:cs typeface="+mn-cs"/>
              </a:rPr>
            </a:br>
            <a:r>
              <a:rPr lang="en-US" sz="3158" i="1" dirty="0">
                <a:ea typeface="+mn-ea"/>
                <a:cs typeface="+mn-cs"/>
              </a:rPr>
              <a:t>She often brings but one </a:t>
            </a:r>
            <a:r>
              <a:rPr lang="en-US" i="1" dirty="0">
                <a:ea typeface="+mn-ea"/>
                <a:cs typeface="+mn-cs"/>
              </a:rPr>
              <a:t>to bear,</a:t>
            </a:r>
            <a:r>
              <a:rPr lang="en-US" dirty="0">
                <a:ea typeface="+mn-ea"/>
                <a:cs typeface="+mn-cs"/>
              </a:rPr>
              <a:t> </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ea typeface="+mn-ea"/>
                <a:cs typeface="+mn-cs"/>
              </a:rPr>
              <a:t>Canto 56</a:t>
            </a:r>
          </a:p>
          <a:p>
            <a:pPr eaLnBrk="1" fontAlgn="auto" hangingPunct="1">
              <a:spcAft>
                <a:spcPts val="0"/>
              </a:spcAft>
              <a:buFont typeface="Arial"/>
              <a:buNone/>
              <a:defRPr/>
            </a:pPr>
            <a:r>
              <a:rPr lang="en-US" i="1" dirty="0">
                <a:ea typeface="+mn-ea"/>
                <a:cs typeface="+mn-cs"/>
              </a:rPr>
              <a:t>Who trusted God was love indeed</a:t>
            </a:r>
            <a:br>
              <a:rPr lang="en-US" i="1" dirty="0">
                <a:ea typeface="+mn-ea"/>
                <a:cs typeface="+mn-cs"/>
              </a:rPr>
            </a:br>
            <a:r>
              <a:rPr lang="en-US" i="1" dirty="0">
                <a:ea typeface="+mn-ea"/>
                <a:cs typeface="+mn-cs"/>
              </a:rPr>
              <a:t>And love Creation's final law</a:t>
            </a:r>
            <a:br>
              <a:rPr lang="en-US" i="1" dirty="0">
                <a:ea typeface="+mn-ea"/>
                <a:cs typeface="+mn-cs"/>
              </a:rPr>
            </a:br>
            <a:r>
              <a:rPr lang="en-US" i="1" dirty="0" err="1">
                <a:ea typeface="+mn-ea"/>
                <a:cs typeface="+mn-cs"/>
              </a:rPr>
              <a:t>Tho</a:t>
            </a:r>
            <a:r>
              <a:rPr lang="en-US" i="1" dirty="0">
                <a:ea typeface="+mn-ea"/>
                <a:cs typeface="+mn-cs"/>
              </a:rPr>
              <a:t>' Nature, red in tooth and claw</a:t>
            </a:r>
            <a:br>
              <a:rPr lang="en-US" i="1" dirty="0">
                <a:ea typeface="+mn-ea"/>
                <a:cs typeface="+mn-cs"/>
              </a:rPr>
            </a:br>
            <a:r>
              <a:rPr lang="en-US" i="1" dirty="0">
                <a:ea typeface="+mn-ea"/>
                <a:cs typeface="+mn-cs"/>
              </a:rPr>
              <a:t>With ravine, </a:t>
            </a:r>
            <a:r>
              <a:rPr lang="en-US" i="1" dirty="0" err="1">
                <a:ea typeface="+mn-ea"/>
                <a:cs typeface="+mn-cs"/>
              </a:rPr>
              <a:t>shriek'd</a:t>
            </a:r>
            <a:r>
              <a:rPr lang="en-US" i="1" dirty="0">
                <a:ea typeface="+mn-ea"/>
                <a:cs typeface="+mn-cs"/>
              </a:rPr>
              <a:t> against his creed</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ea typeface="+mn-ea"/>
                <a:cs typeface="+mn-cs"/>
              </a:rPr>
              <a:t>From: Alfred Lord Tennyson's </a:t>
            </a:r>
            <a:r>
              <a:rPr lang="en-US" i="1" dirty="0">
                <a:ea typeface="+mn-ea"/>
                <a:cs typeface="+mn-cs"/>
              </a:rPr>
              <a:t>In Memoriam A. H. H.</a:t>
            </a:r>
            <a:r>
              <a:rPr lang="en-US" dirty="0">
                <a:ea typeface="+mn-ea"/>
                <a:cs typeface="+mn-cs"/>
              </a:rPr>
              <a:t>, 1850 (published before Darwin's  Origin of species)</a:t>
            </a: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85850"/>
            <a:ext cx="2276475" cy="3389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146050"/>
            <a:ext cx="6838950" cy="793750"/>
          </a:xfrm>
        </p:spPr>
        <p:txBody>
          <a:bodyPr rtlCol="0">
            <a:normAutofit fontScale="90000"/>
          </a:bodyPr>
          <a:lstStyle/>
          <a:p>
            <a:pPr eaLnBrk="1" fontAlgn="auto" hangingPunct="1">
              <a:spcAft>
                <a:spcPts val="0"/>
              </a:spcAft>
              <a:defRPr/>
            </a:pPr>
            <a:r>
              <a:rPr lang="en-US" dirty="0">
                <a:ea typeface="+mj-ea"/>
                <a:cs typeface="+mj-cs"/>
              </a:rPr>
              <a:t>Social Darwinism and Eugenics</a:t>
            </a:r>
            <a:br>
              <a:rPr lang="en-US" dirty="0">
                <a:ea typeface="+mj-ea"/>
                <a:cs typeface="+mj-cs"/>
              </a:rPr>
            </a:br>
            <a:r>
              <a:rPr lang="en-US" sz="2222" dirty="0">
                <a:ea typeface="+mj-ea"/>
                <a:cs typeface="+mj-cs"/>
              </a:rPr>
              <a:t>(Spencer, Malthus, Galton)</a:t>
            </a: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6050"/>
            <a:ext cx="1812925" cy="261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Box 5"/>
          <p:cNvSpPr txBox="1">
            <a:spLocks noChangeArrowheads="1"/>
          </p:cNvSpPr>
          <p:nvPr/>
        </p:nvSpPr>
        <p:spPr bwMode="auto">
          <a:xfrm>
            <a:off x="2127250" y="1281113"/>
            <a:ext cx="6234113" cy="1477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Herbert Spencer </a:t>
            </a:r>
            <a:r>
              <a:rPr lang="en-US" sz="1800" dirty="0"/>
              <a:t>in his </a:t>
            </a:r>
            <a:r>
              <a:rPr lang="en-US" sz="1800" i="1" dirty="0"/>
              <a:t>Principles of Biology</a:t>
            </a:r>
            <a:r>
              <a:rPr lang="en-US" sz="1800" dirty="0"/>
              <a:t> of 1864 wrote: 'This survival of the fittest, which I have here sought to express in mechanical terms, is that which Mr. Darwin has called "natural selection", or the preservation of </a:t>
            </a:r>
            <a:r>
              <a:rPr lang="en-US" sz="1800" dirty="0" err="1"/>
              <a:t>favoured</a:t>
            </a:r>
            <a:r>
              <a:rPr lang="en-US" sz="1800" dirty="0"/>
              <a:t> races in the struggle for life.'</a:t>
            </a:r>
          </a:p>
        </p:txBody>
      </p:sp>
      <p:sp>
        <p:nvSpPr>
          <p:cNvPr id="23556" name="TextBox 6"/>
          <p:cNvSpPr txBox="1">
            <a:spLocks noChangeArrowheads="1"/>
          </p:cNvSpPr>
          <p:nvPr/>
        </p:nvSpPr>
        <p:spPr bwMode="auto">
          <a:xfrm>
            <a:off x="155575" y="3065463"/>
            <a:ext cx="6002338" cy="3694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Charles Darwin </a:t>
            </a:r>
            <a:r>
              <a:rPr lang="en-US" sz="1800" dirty="0"/>
              <a:t>in </a:t>
            </a:r>
            <a:r>
              <a:rPr lang="en-US" sz="1800" i="1" dirty="0"/>
              <a:t>The Descent of Man, and Selection in Relation to Sex</a:t>
            </a:r>
            <a:r>
              <a:rPr lang="en-US" sz="1800" dirty="0"/>
              <a:t> (1882): 'Thus the weak members of civilized societies propagate their kind. No one who has attended to the breeding of domestic animals will doubt that this must be highly injurious to the race of man. It is surprising how soon a want of care, or care wrongly directed, leads to the degeneration of a domestic race; but excepting in the case of man himself, hardly any one is so ignorant as to allow his worst animals to breed. …  but there appears to be at least one check in steady action, namely that the weaker and inferior members of society do not marry so freely as the sound …</a:t>
            </a:r>
          </a:p>
          <a:p>
            <a:pPr eaLnBrk="1" hangingPunct="1"/>
            <a:endParaRPr lang="en-US" sz="1800" dirty="0"/>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763838"/>
            <a:ext cx="2736850" cy="3605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8" name="TextBox 9"/>
          <p:cNvSpPr txBox="1">
            <a:spLocks noChangeArrowheads="1"/>
          </p:cNvSpPr>
          <p:nvPr/>
        </p:nvSpPr>
        <p:spPr bwMode="auto">
          <a:xfrm>
            <a:off x="6046788" y="6369050"/>
            <a:ext cx="3068637" cy="306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Charles Robert Darwin, aged 45 in 1854</a:t>
            </a:r>
          </a:p>
        </p:txBody>
      </p:sp>
      <p:sp>
        <p:nvSpPr>
          <p:cNvPr id="23559" name="TextBox 10"/>
          <p:cNvSpPr txBox="1">
            <a:spLocks noChangeArrowheads="1"/>
          </p:cNvSpPr>
          <p:nvPr/>
        </p:nvSpPr>
        <p:spPr bwMode="auto">
          <a:xfrm>
            <a:off x="0" y="6569075"/>
            <a:ext cx="1633538"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0206" y="0"/>
            <a:ext cx="3572397" cy="6371112"/>
          </a:xfrm>
          <a:prstGeom prst="rect">
            <a:avLst/>
          </a:prstGeom>
        </p:spPr>
      </p:pic>
      <p:sp>
        <p:nvSpPr>
          <p:cNvPr id="5" name="TextBox 4"/>
          <p:cNvSpPr txBox="1"/>
          <p:nvPr/>
        </p:nvSpPr>
        <p:spPr>
          <a:xfrm>
            <a:off x="-53440" y="6461084"/>
            <a:ext cx="9340827" cy="369332"/>
          </a:xfrm>
          <a:prstGeom prst="rect">
            <a:avLst/>
          </a:prstGeom>
          <a:noFill/>
        </p:spPr>
        <p:txBody>
          <a:bodyPr wrap="none" rtlCol="0">
            <a:spAutoFit/>
          </a:bodyPr>
          <a:lstStyle/>
          <a:p>
            <a:r>
              <a:rPr lang="en-US" dirty="0"/>
              <a:t>From: </a:t>
            </a:r>
            <a:r>
              <a:rPr lang="en-US" dirty="0">
                <a:hlinkClick r:id="rId3"/>
              </a:rPr>
              <a:t>http://</a:t>
            </a:r>
            <a:r>
              <a:rPr lang="en-US" dirty="0" err="1">
                <a:hlinkClick r:id="rId3"/>
              </a:rPr>
              <a:t>darwin-online.org.uk</a:t>
            </a:r>
            <a:r>
              <a:rPr lang="en-US" dirty="0">
                <a:hlinkClick r:id="rId3"/>
              </a:rPr>
              <a:t>/content/</a:t>
            </a:r>
            <a:r>
              <a:rPr lang="en-US" dirty="0" err="1">
                <a:hlinkClick r:id="rId3"/>
              </a:rPr>
              <a:t>frameset?pageseq</a:t>
            </a:r>
            <a:r>
              <a:rPr lang="en-US" dirty="0">
                <a:hlinkClick r:id="rId3"/>
              </a:rPr>
              <a:t>=157&amp;itemID=F955&amp;viewtype=side</a:t>
            </a:r>
            <a:endParaRPr lang="en-US" dirty="0"/>
          </a:p>
        </p:txBody>
      </p:sp>
      <p:pic>
        <p:nvPicPr>
          <p:cNvPr id="6" name="Picture 5"/>
          <p:cNvPicPr>
            <a:picLocks noChangeAspect="1"/>
          </p:cNvPicPr>
          <p:nvPr/>
        </p:nvPicPr>
        <p:blipFill>
          <a:blip r:embed="rId4"/>
          <a:stretch>
            <a:fillRect/>
          </a:stretch>
        </p:blipFill>
        <p:spPr>
          <a:xfrm>
            <a:off x="4681125" y="0"/>
            <a:ext cx="3627152" cy="6371112"/>
          </a:xfrm>
          <a:prstGeom prst="rect">
            <a:avLst/>
          </a:prstGeom>
        </p:spPr>
      </p:pic>
      <p:cxnSp>
        <p:nvCxnSpPr>
          <p:cNvPr id="8" name="Straight Connector 7"/>
          <p:cNvCxnSpPr/>
          <p:nvPr/>
        </p:nvCxnSpPr>
        <p:spPr>
          <a:xfrm>
            <a:off x="3034145" y="3912919"/>
            <a:ext cx="6234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758540" y="4041569"/>
            <a:ext cx="28302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955964" y="4160321"/>
            <a:ext cx="3085605" cy="198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8182" y="4526912"/>
            <a:ext cx="1757549"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8181" y="4655562"/>
            <a:ext cx="1080655" cy="550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191001" y="863952"/>
            <a:ext cx="19198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015344" y="988643"/>
            <a:ext cx="3095503" cy="2947"/>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700156" y="1833938"/>
            <a:ext cx="2410691" cy="80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015344" y="1108844"/>
            <a:ext cx="1934443" cy="2515"/>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015344" y="1953491"/>
            <a:ext cx="1118261" cy="3321"/>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3588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29"/>
          <p:cNvSpPr>
            <a:spLocks noChangeShapeType="1"/>
          </p:cNvSpPr>
          <p:nvPr/>
        </p:nvSpPr>
        <p:spPr bwMode="auto">
          <a:xfrm>
            <a:off x="2345767" y="1068282"/>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2076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2211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2211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2211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2211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2211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2076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2686921" y="5190650"/>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2667937" y="4473478"/>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2681949" y="3812797"/>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2681951" y="3118034"/>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2681944" y="2385905"/>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2681949" y="1698613"/>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2749184" y="891792"/>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314706" y="5760748"/>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328713" y="3959400"/>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463186" y="1740637"/>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530414" y="866576"/>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2211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1083245" y="179298"/>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3824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5302149" y="3161515"/>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62128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82297" y="0"/>
            <a:ext cx="4096686" cy="6360644"/>
          </a:xfrm>
          <a:prstGeom prst="rect">
            <a:avLst/>
          </a:prstGeom>
        </p:spPr>
      </p:pic>
      <p:sp>
        <p:nvSpPr>
          <p:cNvPr id="5" name="TextBox 4"/>
          <p:cNvSpPr txBox="1"/>
          <p:nvPr/>
        </p:nvSpPr>
        <p:spPr>
          <a:xfrm>
            <a:off x="0" y="6488668"/>
            <a:ext cx="8558881" cy="338554"/>
          </a:xfrm>
          <a:prstGeom prst="rect">
            <a:avLst/>
          </a:prstGeom>
          <a:noFill/>
        </p:spPr>
        <p:txBody>
          <a:bodyPr wrap="none" rtlCol="0">
            <a:spAutoFit/>
          </a:bodyPr>
          <a:lstStyle/>
          <a:p>
            <a:r>
              <a:rPr lang="en-US" sz="1600" dirty="0"/>
              <a:t>From: </a:t>
            </a:r>
            <a:r>
              <a:rPr lang="en-US" sz="1600" dirty="0">
                <a:hlinkClick r:id="rId4"/>
              </a:rPr>
              <a:t>http://darwin-online.org.uk/content/frameset?pageseq=229&amp;itemID=F937.1&amp;viewtype=side</a:t>
            </a:r>
            <a:r>
              <a:rPr lang="en-US" sz="1600" dirty="0"/>
              <a:t>  </a:t>
            </a:r>
          </a:p>
        </p:txBody>
      </p:sp>
      <p:cxnSp>
        <p:nvCxnSpPr>
          <p:cNvPr id="6" name="Straight Connector 5"/>
          <p:cNvCxnSpPr/>
          <p:nvPr/>
        </p:nvCxnSpPr>
        <p:spPr>
          <a:xfrm>
            <a:off x="5474524" y="3616471"/>
            <a:ext cx="2446318" cy="2925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22321" y="3764913"/>
            <a:ext cx="433450" cy="2898"/>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22321" y="4043983"/>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15198" y="3915959"/>
            <a:ext cx="60564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31379" y="4186195"/>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22321" y="4340719"/>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922320" y="4497559"/>
            <a:ext cx="1442854" cy="1231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5949" y="469076"/>
            <a:ext cx="3693226" cy="646331"/>
          </a:xfrm>
          <a:prstGeom prst="rect">
            <a:avLst/>
          </a:prstGeom>
          <a:noFill/>
        </p:spPr>
        <p:txBody>
          <a:bodyPr wrap="square" rtlCol="0">
            <a:spAutoFit/>
          </a:bodyPr>
          <a:lstStyle/>
          <a:p>
            <a:r>
              <a:rPr lang="en-US" dirty="0"/>
              <a:t>Darwin was an ardent abolitionist, (e.g. </a:t>
            </a:r>
            <a:r>
              <a:rPr lang="en-US" dirty="0">
                <a:hlinkClick r:id="rId5"/>
              </a:rPr>
              <a:t>here</a:t>
            </a:r>
            <a:r>
              <a:rPr lang="en-US" dirty="0"/>
              <a:t>) but </a:t>
            </a:r>
            <a:r>
              <a:rPr lang="mr-IN" dirty="0"/>
              <a:t>…</a:t>
            </a:r>
            <a:r>
              <a:rPr lang="en-US" dirty="0"/>
              <a:t> </a:t>
            </a:r>
          </a:p>
        </p:txBody>
      </p:sp>
      <p:pic>
        <p:nvPicPr>
          <p:cNvPr id="19" name="Picture 18"/>
          <p:cNvPicPr>
            <a:picLocks noChangeAspect="1"/>
          </p:cNvPicPr>
          <p:nvPr/>
        </p:nvPicPr>
        <p:blipFill rotWithShape="1">
          <a:blip r:embed="rId6"/>
          <a:srcRect b="59419"/>
          <a:stretch/>
        </p:blipFill>
        <p:spPr>
          <a:xfrm>
            <a:off x="234884" y="2291937"/>
            <a:ext cx="3995356" cy="2559133"/>
          </a:xfrm>
          <a:prstGeom prst="rect">
            <a:avLst/>
          </a:prstGeom>
        </p:spPr>
      </p:pic>
      <p:cxnSp>
        <p:nvCxnSpPr>
          <p:cNvPr id="20" name="Straight Connector 19"/>
          <p:cNvCxnSpPr/>
          <p:nvPr/>
        </p:nvCxnSpPr>
        <p:spPr>
          <a:xfrm flipV="1">
            <a:off x="2048494" y="3370612"/>
            <a:ext cx="167837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94706" y="3509158"/>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94706" y="3654994"/>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4706" y="3818644"/>
            <a:ext cx="24522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347848" y="3960421"/>
            <a:ext cx="1539835" cy="1260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69127" y="4101047"/>
            <a:ext cx="13577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4706" y="4250784"/>
            <a:ext cx="47303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815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891" y="676894"/>
            <a:ext cx="6045438" cy="646331"/>
          </a:xfrm>
          <a:prstGeom prst="rect">
            <a:avLst/>
          </a:prstGeom>
          <a:noFill/>
        </p:spPr>
        <p:txBody>
          <a:bodyPr wrap="none" rtlCol="0">
            <a:spAutoFit/>
          </a:bodyPr>
          <a:lstStyle/>
          <a:p>
            <a:r>
              <a:rPr lang="en-US" dirty="0"/>
              <a:t>Some of the early Darwinists were worse.  </a:t>
            </a:r>
          </a:p>
          <a:p>
            <a:r>
              <a:rPr lang="en-US" dirty="0"/>
              <a:t>For example, Ernst Haeckel writes in his </a:t>
            </a:r>
            <a:r>
              <a:rPr lang="en-US" dirty="0">
                <a:hlinkClick r:id="rId2"/>
              </a:rPr>
              <a:t>HISTORY OF CREATION</a:t>
            </a:r>
            <a:endParaRPr lang="en-US" dirty="0"/>
          </a:p>
        </p:txBody>
      </p:sp>
      <p:sp>
        <p:nvSpPr>
          <p:cNvPr id="5" name="TextBox 4"/>
          <p:cNvSpPr txBox="1"/>
          <p:nvPr/>
        </p:nvSpPr>
        <p:spPr>
          <a:xfrm>
            <a:off x="368135" y="1597232"/>
            <a:ext cx="8122721" cy="3970318"/>
          </a:xfrm>
          <a:prstGeom prst="rect">
            <a:avLst/>
          </a:prstGeom>
          <a:noFill/>
          <a:ln>
            <a:solidFill>
              <a:srgbClr val="FF0000"/>
            </a:solidFill>
          </a:ln>
        </p:spPr>
        <p:txBody>
          <a:bodyPr wrap="square" rtlCol="0">
            <a:spAutoFit/>
          </a:bodyPr>
          <a:lstStyle/>
          <a:p>
            <a:r>
              <a:rPr lang="en-US" dirty="0"/>
              <a:t>At the lowest stage of human mental development are the Australians, some tribes of the Polynesians, and the Bushmen, Hottentots, and some of the Negro tribes </a:t>
            </a:r>
            <a:r>
              <a:rPr lang="mr-IN" dirty="0"/>
              <a:t>…</a:t>
            </a:r>
            <a:r>
              <a:rPr lang="en-US" dirty="0"/>
              <a:t> Nothing, however, is perhaps more remarkable in this respect, than that </a:t>
            </a:r>
            <a:r>
              <a:rPr lang="en-US" dirty="0">
                <a:solidFill>
                  <a:srgbClr val="FF0000"/>
                </a:solidFill>
              </a:rPr>
              <a:t>some of the wildest tribes</a:t>
            </a:r>
            <a:r>
              <a:rPr lang="en-US" dirty="0"/>
              <a:t> in southern Asia and eastern Africa </a:t>
            </a:r>
            <a:r>
              <a:rPr lang="en-US" dirty="0">
                <a:solidFill>
                  <a:srgbClr val="FF0000"/>
                </a:solidFill>
              </a:rPr>
              <a:t>have no trace whatever of the first foundations of all human civilization, of family life, and marriage</a:t>
            </a:r>
            <a:r>
              <a:rPr lang="en-US" dirty="0"/>
              <a:t>. </a:t>
            </a:r>
            <a:r>
              <a:rPr lang="en-US" dirty="0">
                <a:solidFill>
                  <a:srgbClr val="FF0000"/>
                </a:solidFill>
              </a:rPr>
              <a:t>They live together </a:t>
            </a:r>
            <a:r>
              <a:rPr lang="en-US" dirty="0"/>
              <a:t>in herds, like apes, generally climbing on trees and eating fruits; they do not know of fire, and use stones and clubs as weapons, </a:t>
            </a:r>
            <a:r>
              <a:rPr lang="en-US" dirty="0">
                <a:solidFill>
                  <a:srgbClr val="FF0000"/>
                </a:solidFill>
              </a:rPr>
              <a:t>just like the higher apes</a:t>
            </a:r>
            <a:r>
              <a:rPr lang="en-US" dirty="0"/>
              <a:t>. All </a:t>
            </a:r>
            <a:r>
              <a:rPr lang="en-US" dirty="0">
                <a:solidFill>
                  <a:srgbClr val="FF0000"/>
                </a:solidFill>
              </a:rPr>
              <a:t>attempts to introduce civilization </a:t>
            </a:r>
            <a:r>
              <a:rPr lang="en-US" dirty="0"/>
              <a:t>among these, and many of the other tribes of the lowest human species, </a:t>
            </a:r>
            <a:r>
              <a:rPr lang="en-US" dirty="0">
                <a:solidFill>
                  <a:srgbClr val="FF0000"/>
                </a:solidFill>
              </a:rPr>
              <a:t>have hitherto been of no avail</a:t>
            </a:r>
            <a:r>
              <a:rPr lang="en-US" dirty="0"/>
              <a:t>; </a:t>
            </a:r>
            <a:r>
              <a:rPr lang="en-US" dirty="0">
                <a:solidFill>
                  <a:srgbClr val="FF0000"/>
                </a:solidFill>
              </a:rPr>
              <a:t>it is impossible to implant human culture where the requisite soil, namely, the perfecting of the brain, is wanting</a:t>
            </a:r>
            <a:r>
              <a:rPr lang="en-US" dirty="0"/>
              <a:t>. Not one of these tribes has ever been ennobled by civilization; it rather accelerates their extinction.  They have barely risen above the lowest stage of transition from man-like apes to ape-like men, a stage which the progenitors of the higher human species had already passed through thousands of years ago.</a:t>
            </a:r>
          </a:p>
        </p:txBody>
      </p:sp>
    </p:spTree>
    <p:extLst>
      <p:ext uri="{BB962C8B-B14F-4D97-AF65-F5344CB8AC3E}">
        <p14:creationId xmlns:p14="http://schemas.microsoft.com/office/powerpoint/2010/main" val="634563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46200"/>
          </a:xfrm>
        </p:spPr>
        <p:txBody>
          <a:bodyPr rtlCol="0">
            <a:normAutofit/>
          </a:bodyPr>
          <a:lstStyle/>
          <a:p>
            <a:pPr eaLnBrk="1" fontAlgn="auto" hangingPunct="1">
              <a:spcAft>
                <a:spcPts val="0"/>
              </a:spcAft>
              <a:defRPr/>
            </a:pPr>
            <a:r>
              <a:rPr lang="en-US" dirty="0">
                <a:ea typeface="+mj-ea"/>
                <a:cs typeface="+mj-cs"/>
              </a:rPr>
              <a:t>Prince </a:t>
            </a:r>
            <a:r>
              <a:rPr lang="en-US" b="1" dirty="0" err="1">
                <a:ea typeface="+mj-ea"/>
                <a:cs typeface="+mj-cs"/>
                <a:hlinkClick r:id="rId2"/>
              </a:rPr>
              <a:t>Pyotr</a:t>
            </a:r>
            <a:r>
              <a:rPr lang="en-US" b="1" dirty="0">
                <a:ea typeface="+mj-ea"/>
                <a:cs typeface="+mj-cs"/>
                <a:hlinkClick r:id="rId2"/>
              </a:rPr>
              <a:t> </a:t>
            </a:r>
            <a:r>
              <a:rPr lang="en-US" b="1" dirty="0" err="1">
                <a:ea typeface="+mj-ea"/>
                <a:cs typeface="+mj-cs"/>
                <a:hlinkClick r:id="rId2"/>
              </a:rPr>
              <a:t>Alexeyevich</a:t>
            </a:r>
            <a:r>
              <a:rPr lang="en-US" b="1" dirty="0">
                <a:ea typeface="+mj-ea"/>
                <a:cs typeface="+mj-cs"/>
                <a:hlinkClick r:id="rId2"/>
              </a:rPr>
              <a:t> Kropotkin</a:t>
            </a:r>
            <a:br>
              <a:rPr lang="en-US" b="1" dirty="0">
                <a:ea typeface="+mj-ea"/>
                <a:cs typeface="+mj-cs"/>
              </a:rPr>
            </a:br>
            <a:r>
              <a:rPr lang="en-US" b="1" i="1" dirty="0">
                <a:ea typeface="+mj-ea"/>
                <a:cs typeface="+mj-cs"/>
              </a:rPr>
              <a:t>Mutual Aid: A Factor of Evolution</a:t>
            </a:r>
            <a:endParaRPr lang="en-US" sz="2667" i="1" dirty="0">
              <a:ea typeface="+mj-ea"/>
              <a:cs typeface="+mj-cs"/>
            </a:endParaRPr>
          </a:p>
        </p:txBody>
      </p:sp>
      <p:sp>
        <p:nvSpPr>
          <p:cNvPr id="24578" name="Content Placeholder 2"/>
          <p:cNvSpPr>
            <a:spLocks noGrp="1"/>
          </p:cNvSpPr>
          <p:nvPr>
            <p:ph idx="1"/>
          </p:nvPr>
        </p:nvSpPr>
        <p:spPr>
          <a:xfrm>
            <a:off x="2720975" y="3192463"/>
            <a:ext cx="4797425" cy="3633787"/>
          </a:xfrm>
        </p:spPr>
        <p:txBody>
          <a:bodyPr/>
          <a:lstStyle/>
          <a:p>
            <a:pPr eaLnBrk="1" hangingPunct="1">
              <a:buFont typeface="Arial" charset="0"/>
              <a:buNone/>
            </a:pPr>
            <a:r>
              <a:rPr lang="en-US" dirty="0">
                <a:latin typeface="Calibri" charset="0"/>
              </a:rPr>
              <a:t>Chapters written 1890-96</a:t>
            </a:r>
          </a:p>
          <a:p>
            <a:pPr eaLnBrk="1" hangingPunct="1">
              <a:buFont typeface="Arial" charset="0"/>
              <a:buNone/>
            </a:pPr>
            <a:r>
              <a:rPr lang="en-US" dirty="0">
                <a:latin typeface="Calibri" charset="0"/>
              </a:rPr>
              <a:t>Critique of the "Struggle for Existence". </a:t>
            </a:r>
          </a:p>
          <a:p>
            <a:pPr eaLnBrk="1" hangingPunct="1">
              <a:buFont typeface="Arial" charset="0"/>
              <a:buNone/>
            </a:pPr>
            <a:r>
              <a:rPr lang="en-US" dirty="0">
                <a:latin typeface="Calibri" charset="0"/>
              </a:rPr>
              <a:t>Raises the question </a:t>
            </a:r>
            <a:br>
              <a:rPr lang="en-US" dirty="0">
                <a:latin typeface="Calibri" charset="0"/>
              </a:rPr>
            </a:br>
            <a:r>
              <a:rPr lang="en-US" dirty="0">
                <a:latin typeface="Calibri" charset="0"/>
              </a:rPr>
              <a:t>"Who are the fittest?"</a:t>
            </a:r>
          </a:p>
          <a:p>
            <a:pPr eaLnBrk="1" hangingPunct="1">
              <a:buFont typeface="Arial" charset="0"/>
              <a:buNone/>
            </a:pPr>
            <a:endParaRPr lang="en-US" dirty="0">
              <a:latin typeface="Calibri" charset="0"/>
            </a:endParaRPr>
          </a:p>
          <a:p>
            <a:pPr eaLnBrk="1" hangingPunct="1"/>
            <a:endParaRPr lang="en-US" dirty="0">
              <a:latin typeface="Calibri"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3327400"/>
            <a:ext cx="2668587" cy="349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4467225"/>
            <a:ext cx="1495425" cy="235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TextBox 5"/>
          <p:cNvSpPr txBox="1">
            <a:spLocks noChangeArrowheads="1"/>
          </p:cNvSpPr>
          <p:nvPr/>
        </p:nvSpPr>
        <p:spPr bwMode="auto">
          <a:xfrm>
            <a:off x="228600" y="1620838"/>
            <a:ext cx="86979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Russian Anarchist; organized geographical survey expedition to Siberia and Manchuria; spent most of his life in Switzerland, France (Paris commune), and England; returned to Russia after the 1917 revolution, but did not like the Bolsheviks and spoke out against authoritarian socialism</a:t>
            </a:r>
            <a:r>
              <a:rPr lang="en-US" sz="1800" b="1"/>
              <a:t>.</a:t>
            </a:r>
            <a:r>
              <a:rPr lang="en-US" sz="1800"/>
              <a:t>   </a:t>
            </a:r>
            <a:r>
              <a:rPr lang="en-US" sz="1800" b="1" i="1"/>
              <a:t> </a:t>
            </a:r>
            <a:endParaRPr lang="en-US"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193964"/>
            <a:ext cx="6106800" cy="677108"/>
          </a:xfrm>
          <a:prstGeom prst="rect">
            <a:avLst/>
          </a:prstGeom>
          <a:noFill/>
        </p:spPr>
        <p:txBody>
          <a:bodyPr wrap="none" rtlCol="0">
            <a:spAutoFit/>
          </a:bodyPr>
          <a:lstStyle/>
          <a:p>
            <a:r>
              <a:rPr lang="en-US" sz="2000" dirty="0"/>
              <a:t>From </a:t>
            </a:r>
            <a:r>
              <a:rPr lang="en-US" sz="2000" b="1" dirty="0"/>
              <a:t>Mutual aid: a factor of evolution - Peter Kropotkin</a:t>
            </a:r>
            <a:endParaRPr lang="en-US" sz="2000" dirty="0"/>
          </a:p>
          <a:p>
            <a:endParaRPr lang="en-US" dirty="0"/>
          </a:p>
        </p:txBody>
      </p:sp>
      <p:sp>
        <p:nvSpPr>
          <p:cNvPr id="5" name="TextBox 4"/>
          <p:cNvSpPr txBox="1"/>
          <p:nvPr/>
        </p:nvSpPr>
        <p:spPr>
          <a:xfrm>
            <a:off x="354921" y="871072"/>
            <a:ext cx="8304170" cy="6186309"/>
          </a:xfrm>
          <a:prstGeom prst="rect">
            <a:avLst/>
          </a:prstGeom>
          <a:noFill/>
        </p:spPr>
        <p:txBody>
          <a:bodyPr wrap="square" rtlCol="0">
            <a:spAutoFit/>
          </a:bodyPr>
          <a:lstStyle/>
          <a:p>
            <a:r>
              <a:rPr lang="mr-IN" sz="2000" dirty="0"/>
              <a:t>…</a:t>
            </a:r>
            <a:r>
              <a:rPr lang="en-US" sz="2000" dirty="0"/>
              <a:t> I saw animal life struggling in Northern Asia. They made me realize at an early date the overwhelming importance in Nature of what Darwin described as "</a:t>
            </a:r>
            <a:r>
              <a:rPr lang="en-US" sz="2000" b="1" dirty="0"/>
              <a:t>the natural checks to over-multiplication,</a:t>
            </a:r>
            <a:r>
              <a:rPr lang="en-US" sz="2000" dirty="0"/>
              <a:t>" in comparison to the struggle between individuals of the same species for the means of subsistence, which may go on here and there, to some limited extent, but never attains the importance of the former. Paucity of life, under-population -- not over-population -- being the distinctive feature </a:t>
            </a:r>
            <a:r>
              <a:rPr lang="mr-IN" sz="2000" dirty="0"/>
              <a:t>…</a:t>
            </a:r>
            <a:endParaRPr lang="en-US" sz="2000" dirty="0"/>
          </a:p>
          <a:p>
            <a:endParaRPr lang="en-US" sz="2000" dirty="0"/>
          </a:p>
          <a:p>
            <a:r>
              <a:rPr lang="mr-IN" sz="2000" dirty="0"/>
              <a:t>…</a:t>
            </a:r>
            <a:r>
              <a:rPr lang="en-US" sz="2000" dirty="0"/>
              <a:t> besides the law of Mutual Struggle there is in Nature the law of Mutual Aid, which, for the success of the struggle for life, and especially for the progressive evolution of the species, is far more important than the law of mutual contest. </a:t>
            </a:r>
          </a:p>
          <a:p>
            <a:endParaRPr lang="en-US" sz="2000" dirty="0"/>
          </a:p>
          <a:p>
            <a:r>
              <a:rPr lang="en-US" sz="2000" dirty="0"/>
              <a:t>... Darwin himself was not fully aware of the generality of the factor </a:t>
            </a:r>
            <a:r>
              <a:rPr lang="mr-IN" sz="2000" dirty="0"/>
              <a:t>…</a:t>
            </a:r>
            <a:r>
              <a:rPr lang="en-US" sz="2000" dirty="0"/>
              <a:t>  And at the very beginning of his memorable work he insisted upon the term being taken in its "</a:t>
            </a:r>
            <a:r>
              <a:rPr lang="en-US" sz="2000" b="1" dirty="0"/>
              <a:t>large and metaphorical sense including dependence of one being on another, and including (which is more important) not only the life of the individual, but success in leaving progeny.</a:t>
            </a:r>
            <a:r>
              <a:rPr lang="en-US" sz="2000" dirty="0"/>
              <a:t>"1 </a:t>
            </a:r>
          </a:p>
          <a:p>
            <a:endParaRPr lang="en-US" dirty="0"/>
          </a:p>
          <a:p>
            <a:endParaRPr lang="en-US" dirty="0"/>
          </a:p>
        </p:txBody>
      </p:sp>
    </p:spTree>
    <p:extLst>
      <p:ext uri="{BB962C8B-B14F-4D97-AF65-F5344CB8AC3E}">
        <p14:creationId xmlns:p14="http://schemas.microsoft.com/office/powerpoint/2010/main" val="4314957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193964"/>
            <a:ext cx="6106800" cy="677108"/>
          </a:xfrm>
          <a:prstGeom prst="rect">
            <a:avLst/>
          </a:prstGeom>
          <a:noFill/>
        </p:spPr>
        <p:txBody>
          <a:bodyPr wrap="none" rtlCol="0">
            <a:spAutoFit/>
          </a:bodyPr>
          <a:lstStyle/>
          <a:p>
            <a:r>
              <a:rPr lang="en-US" sz="2000" dirty="0"/>
              <a:t>From </a:t>
            </a:r>
            <a:r>
              <a:rPr lang="en-US" sz="2000" b="1" dirty="0"/>
              <a:t>Mutual aid: a factor of evolution - Peter Kropotkin</a:t>
            </a:r>
            <a:endParaRPr lang="en-US" sz="2000" dirty="0"/>
          </a:p>
          <a:p>
            <a:endParaRPr lang="en-US" dirty="0"/>
          </a:p>
        </p:txBody>
      </p:sp>
      <p:sp>
        <p:nvSpPr>
          <p:cNvPr id="5" name="TextBox 4"/>
          <p:cNvSpPr txBox="1"/>
          <p:nvPr/>
        </p:nvSpPr>
        <p:spPr>
          <a:xfrm>
            <a:off x="590449" y="1231290"/>
            <a:ext cx="8304170" cy="2862322"/>
          </a:xfrm>
          <a:prstGeom prst="rect">
            <a:avLst/>
          </a:prstGeom>
          <a:noFill/>
        </p:spPr>
        <p:txBody>
          <a:bodyPr wrap="square" rtlCol="0">
            <a:spAutoFit/>
          </a:bodyPr>
          <a:lstStyle/>
          <a:p>
            <a:r>
              <a:rPr lang="mr-IN" sz="2000" dirty="0"/>
              <a:t>…</a:t>
            </a:r>
            <a:r>
              <a:rPr lang="en-US" sz="2000" dirty="0"/>
              <a:t> Nay, on the very pages just mentioned, amidst data disproving the narrow Malthusian conception of struggle, the old Malthusian leaven reappeared -- namely, in Darwin's remarks as to the alleged inconveniences of maintaining the "weak in mind and body" in our civilized societies (</a:t>
            </a:r>
            <a:r>
              <a:rPr lang="en-US" sz="2000" dirty="0" err="1"/>
              <a:t>ch.</a:t>
            </a:r>
            <a:r>
              <a:rPr lang="en-US" sz="2000" dirty="0"/>
              <a:t> v). </a:t>
            </a:r>
            <a:r>
              <a:rPr lang="en-US" sz="2000" b="1" dirty="0"/>
              <a:t>As if thousands of weak-bodied and infirm poets, scientists, inventors, and reformers, together with other thousands of so-called "fools" and "weak-minded enthusiasts," were not the most precious weapons used by humanity in its struggle for existence by intellectual and moral arms, </a:t>
            </a:r>
            <a:r>
              <a:rPr lang="en-US" sz="2000" dirty="0"/>
              <a:t>which Darwin himself emphasized in those same chapters of Descent of Man. </a:t>
            </a:r>
          </a:p>
        </p:txBody>
      </p:sp>
    </p:spTree>
    <p:extLst>
      <p:ext uri="{BB962C8B-B14F-4D97-AF65-F5344CB8AC3E}">
        <p14:creationId xmlns:p14="http://schemas.microsoft.com/office/powerpoint/2010/main" val="96676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Symbiogenesis </a:t>
            </a:r>
          </a:p>
        </p:txBody>
      </p:sp>
      <p:sp>
        <p:nvSpPr>
          <p:cNvPr id="3" name="Content Placeholder 2"/>
          <p:cNvSpPr>
            <a:spLocks noGrp="1"/>
          </p:cNvSpPr>
          <p:nvPr>
            <p:ph idx="1"/>
          </p:nvPr>
        </p:nvSpPr>
        <p:spPr>
          <a:xfrm>
            <a:off x="457200" y="1600200"/>
            <a:ext cx="5051425" cy="2454275"/>
          </a:xfrm>
        </p:spPr>
        <p:txBody>
          <a:bodyPr rtlCol="0">
            <a:normAutofit/>
          </a:bodyPr>
          <a:lstStyle/>
          <a:p>
            <a:pPr eaLnBrk="1" fontAlgn="auto" hangingPunct="1">
              <a:spcAft>
                <a:spcPts val="0"/>
              </a:spcAft>
              <a:buFont typeface="Arial"/>
              <a:buChar char="•"/>
              <a:defRPr/>
            </a:pPr>
            <a:r>
              <a:rPr lang="en-US" b="1" dirty="0">
                <a:ea typeface="+mn-ea"/>
                <a:cs typeface="+mn-cs"/>
                <a:hlinkClick r:id="rId2"/>
              </a:rPr>
              <a:t>Konstantin </a:t>
            </a:r>
            <a:r>
              <a:rPr lang="en-US" b="1" dirty="0" err="1">
                <a:ea typeface="+mn-ea"/>
                <a:cs typeface="+mn-cs"/>
                <a:hlinkClick r:id="rId2"/>
              </a:rPr>
              <a:t>Mereschkowski</a:t>
            </a:r>
            <a:r>
              <a:rPr lang="en-US" b="1" dirty="0">
                <a:ea typeface="+mn-ea"/>
                <a:cs typeface="+mn-cs"/>
              </a:rPr>
              <a:t>: </a:t>
            </a:r>
          </a:p>
          <a:p>
            <a:pPr eaLnBrk="1" fontAlgn="auto" hangingPunct="1">
              <a:spcAft>
                <a:spcPts val="0"/>
              </a:spcAft>
              <a:buFont typeface="Arial"/>
              <a:buChar char="•"/>
              <a:defRPr/>
            </a:pPr>
            <a:r>
              <a:rPr lang="en-US" i="1" dirty="0">
                <a:ea typeface="+mn-ea"/>
                <a:cs typeface="+mn-cs"/>
              </a:rPr>
              <a:t>The nature and origins of </a:t>
            </a:r>
            <a:r>
              <a:rPr lang="en-US" i="1" dirty="0" err="1">
                <a:ea typeface="+mn-ea"/>
                <a:cs typeface="+mn-cs"/>
              </a:rPr>
              <a:t>chromatophores</a:t>
            </a:r>
            <a:r>
              <a:rPr lang="en-US" i="1" dirty="0">
                <a:ea typeface="+mn-ea"/>
                <a:cs typeface="+mn-cs"/>
              </a:rPr>
              <a:t> in the plant kingdom (1905)</a:t>
            </a:r>
          </a:p>
          <a:p>
            <a:pPr eaLnBrk="1" fontAlgn="auto" hangingPunct="1">
              <a:spcAft>
                <a:spcPts val="0"/>
              </a:spcAft>
              <a:buFont typeface="Arial"/>
              <a:buChar char="•"/>
              <a:defRPr/>
            </a:pPr>
            <a:r>
              <a:rPr lang="en-US" i="1" dirty="0">
                <a:ea typeface="+mn-ea"/>
                <a:cs typeface="+mn-cs"/>
              </a:rPr>
              <a:t>The Theory of Two </a:t>
            </a:r>
            <a:r>
              <a:rPr lang="en-US" i="1" dirty="0" err="1">
                <a:ea typeface="+mn-ea"/>
                <a:cs typeface="+mn-cs"/>
              </a:rPr>
              <a:t>Plasms</a:t>
            </a:r>
            <a:r>
              <a:rPr lang="en-US" i="1" dirty="0">
                <a:ea typeface="+mn-ea"/>
                <a:cs typeface="+mn-cs"/>
              </a:rPr>
              <a:t> as the Basis of </a:t>
            </a:r>
            <a:r>
              <a:rPr lang="en-US" i="1" dirty="0" err="1">
                <a:ea typeface="+mn-ea"/>
                <a:cs typeface="+mn-cs"/>
              </a:rPr>
              <a:t>Symbiogenesis</a:t>
            </a:r>
            <a:r>
              <a:rPr lang="en-US" i="1" dirty="0">
                <a:ea typeface="+mn-ea"/>
                <a:cs typeface="+mn-cs"/>
              </a:rPr>
              <a:t> (1909)</a:t>
            </a:r>
            <a:endParaRPr lang="en-US" b="1" dirty="0">
              <a:ea typeface="+mn-ea"/>
              <a:cs typeface="+mn-cs"/>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217613"/>
            <a:ext cx="3082925" cy="418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4" name="TextBox 4"/>
          <p:cNvSpPr txBox="1">
            <a:spLocks noChangeArrowheads="1"/>
          </p:cNvSpPr>
          <p:nvPr/>
        </p:nvSpPr>
        <p:spPr bwMode="auto">
          <a:xfrm>
            <a:off x="457200" y="4913313"/>
            <a:ext cx="5197475"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Natural selection cannot create novelty.  </a:t>
            </a:r>
            <a:br>
              <a:rPr lang="en-US" sz="1800"/>
            </a:br>
            <a:r>
              <a:rPr lang="en-US" sz="1800">
                <a:sym typeface="Wingdings" charset="0"/>
              </a:rPr>
              <a:t> </a:t>
            </a:r>
            <a:r>
              <a:rPr lang="en-US" sz="1800"/>
              <a:t>Acquisition and inheritance of microbes</a:t>
            </a:r>
          </a:p>
          <a:p>
            <a:pPr eaLnBrk="1" hangingPunct="1"/>
            <a:endParaRPr lang="en-US" sz="1800"/>
          </a:p>
          <a:p>
            <a:pPr eaLnBrk="1" hangingPunct="1"/>
            <a:r>
              <a:rPr lang="en-US" sz="1800"/>
              <a:t>(see also Lynn Margulis' theory of serial endosybiosis)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92688" cy="1143000"/>
          </a:xfrm>
        </p:spPr>
        <p:txBody>
          <a:bodyPr rtlCol="0">
            <a:normAutofit/>
          </a:bodyPr>
          <a:lstStyle/>
          <a:p>
            <a:pPr eaLnBrk="1" fontAlgn="auto" hangingPunct="1">
              <a:spcAft>
                <a:spcPts val="0"/>
              </a:spcAft>
              <a:defRPr/>
            </a:pPr>
            <a:r>
              <a:rPr lang="en-US" dirty="0">
                <a:ea typeface="+mj-ea"/>
                <a:cs typeface="+mj-cs"/>
              </a:rPr>
              <a:t>Gaia Hypothesis</a:t>
            </a:r>
            <a:br>
              <a:rPr lang="en-US" dirty="0">
                <a:ea typeface="+mj-ea"/>
                <a:cs typeface="+mj-cs"/>
              </a:rPr>
            </a:br>
            <a:r>
              <a:rPr lang="en-US" sz="2444" dirty="0">
                <a:ea typeface="+mj-ea"/>
                <a:cs typeface="+mj-cs"/>
                <a:hlinkClick r:id="rId2"/>
              </a:rPr>
              <a:t>Lynn Margulis</a:t>
            </a:r>
            <a:r>
              <a:rPr lang="en-US" sz="2444" dirty="0">
                <a:ea typeface="+mj-ea"/>
                <a:cs typeface="+mj-cs"/>
              </a:rPr>
              <a:t>, </a:t>
            </a:r>
            <a:r>
              <a:rPr lang="en-US" sz="2444" dirty="0">
                <a:ea typeface="+mj-ea"/>
                <a:cs typeface="+mj-cs"/>
                <a:hlinkClick r:id="rId3"/>
              </a:rPr>
              <a:t>James Lovelock  </a:t>
            </a:r>
            <a:endParaRPr lang="en-US" sz="2444" dirty="0">
              <a:ea typeface="+mj-ea"/>
              <a:cs typeface="+mj-cs"/>
            </a:endParaRPr>
          </a:p>
        </p:txBody>
      </p:sp>
      <p:sp>
        <p:nvSpPr>
          <p:cNvPr id="26626" name="Content Placeholder 2"/>
          <p:cNvSpPr>
            <a:spLocks noGrp="1"/>
          </p:cNvSpPr>
          <p:nvPr>
            <p:ph idx="1"/>
          </p:nvPr>
        </p:nvSpPr>
        <p:spPr>
          <a:xfrm>
            <a:off x="0" y="1322388"/>
            <a:ext cx="5864225" cy="2146300"/>
          </a:xfrm>
        </p:spPr>
        <p:txBody>
          <a:bodyPr/>
          <a:lstStyle/>
          <a:p>
            <a:pPr eaLnBrk="1" hangingPunct="1"/>
            <a:r>
              <a:rPr lang="en-US" sz="240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325438"/>
            <a:ext cx="2519363" cy="267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3154363"/>
            <a:ext cx="2519363"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9" name="TextBox 5"/>
          <p:cNvSpPr txBox="1">
            <a:spLocks noChangeArrowheads="1"/>
          </p:cNvSpPr>
          <p:nvPr/>
        </p:nvSpPr>
        <p:spPr bwMode="auto">
          <a:xfrm>
            <a:off x="7510463" y="6430963"/>
            <a:ext cx="1633537"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192088" y="2532063"/>
            <a:ext cx="5532437"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Problems: </a:t>
            </a:r>
            <a:br>
              <a:rPr lang="en-US" sz="1800"/>
            </a:br>
            <a:r>
              <a:rPr lang="en-US" sz="1800"/>
              <a:t>A single organisms cannot evolve by natural selection.</a:t>
            </a:r>
            <a:br>
              <a:rPr lang="en-US" sz="1800"/>
            </a:br>
            <a:r>
              <a:rPr lang="en-US" sz="1800"/>
              <a:t>Both positive and negative feed back loops exist in the biosphere.</a:t>
            </a:r>
          </a:p>
          <a:p>
            <a:pPr eaLnBrk="1" hangingPunct="1"/>
            <a:r>
              <a:rPr lang="en-US" sz="1800"/>
              <a:t>John Maynard Smith in Connie Barlow's "From Gaia to Selfish gene":</a:t>
            </a:r>
          </a:p>
          <a:p>
            <a:pPr eaLnBrk="1" hangingPunct="1"/>
            <a:endParaRPr lang="en-US" sz="1800"/>
          </a:p>
          <a:p>
            <a:pPr eaLnBrk="1" hangingPunct="1"/>
            <a:r>
              <a:rPr lang="en-US" sz="1800"/>
              <a:t>  </a:t>
            </a:r>
          </a:p>
          <a:p>
            <a:pPr eaLnBrk="1" hangingPunct="1"/>
            <a:endParaRPr lang="en-US" sz="1800"/>
          </a:p>
        </p:txBody>
      </p:sp>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4273550"/>
            <a:ext cx="5573712" cy="2535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a:t>Holobiont and Evolution</a:t>
            </a:r>
          </a:p>
        </p:txBody>
      </p:sp>
      <p:sp>
        <p:nvSpPr>
          <p:cNvPr id="3" name="Content Placeholder 2"/>
          <p:cNvSpPr>
            <a:spLocks noGrp="1"/>
          </p:cNvSpPr>
          <p:nvPr>
            <p:ph idx="1"/>
          </p:nvPr>
        </p:nvSpPr>
        <p:spPr>
          <a:xfrm>
            <a:off x="140407" y="1600200"/>
            <a:ext cx="4307939" cy="4525963"/>
          </a:xfrm>
        </p:spPr>
        <p:txBody>
          <a:bodyPr/>
          <a:lstStyle/>
          <a:p>
            <a:pPr marL="0" indent="0">
              <a:buNone/>
            </a:pPr>
            <a:r>
              <a:rPr lang="en-US" sz="2000" dirty="0"/>
              <a:t>Holobiont = Host plus all its Symbionts </a:t>
            </a:r>
          </a:p>
          <a:p>
            <a:pPr marL="0" indent="0">
              <a:buNone/>
            </a:pPr>
            <a:r>
              <a:rPr lang="en-US" sz="2000" dirty="0"/>
              <a:t>In science symbiont is usually defined as living together, </a:t>
            </a:r>
            <a:r>
              <a:rPr lang="en-US" sz="2000" i="1" dirty="0"/>
              <a:t>i.e.</a:t>
            </a:r>
            <a:r>
              <a:rPr lang="en-US" sz="2000" dirty="0"/>
              <a:t> the term includes mutualistic, commensal and parasitic interactions.</a:t>
            </a:r>
          </a:p>
          <a:p>
            <a:pPr marL="0" indent="0">
              <a:buNone/>
            </a:pPr>
            <a:endParaRPr lang="en-US" sz="2000" dirty="0"/>
          </a:p>
          <a:p>
            <a:pPr marL="0" indent="0">
              <a:buNone/>
            </a:pPr>
            <a:r>
              <a:rPr lang="en-US" sz="2400" dirty="0"/>
              <a:t>The fitness of the Holobiont is the arbiter of selection. </a:t>
            </a:r>
          </a:p>
          <a:p>
            <a:pPr marL="0" indent="0">
              <a:buNone/>
            </a:pPr>
            <a:endParaRPr lang="en-US" sz="2400" dirty="0"/>
          </a:p>
          <a:p>
            <a:pPr marL="0" indent="0">
              <a:buNone/>
            </a:pPr>
            <a:r>
              <a:rPr lang="en-US" sz="2400" dirty="0"/>
              <a:t>The </a:t>
            </a:r>
            <a:r>
              <a:rPr lang="en-US" sz="2400" dirty="0" err="1"/>
              <a:t>Hologenome</a:t>
            </a:r>
            <a:r>
              <a:rPr lang="en-US" sz="2400" dirty="0"/>
              <a:t> Theory of Evolution </a:t>
            </a:r>
          </a:p>
        </p:txBody>
      </p:sp>
      <p:pic>
        <p:nvPicPr>
          <p:cNvPr id="4" name="Picture 3"/>
          <p:cNvPicPr>
            <a:picLocks noChangeAspect="1"/>
          </p:cNvPicPr>
          <p:nvPr/>
        </p:nvPicPr>
        <p:blipFill>
          <a:blip r:embed="rId2"/>
          <a:stretch>
            <a:fillRect/>
          </a:stretch>
        </p:blipFill>
        <p:spPr>
          <a:xfrm>
            <a:off x="4572000" y="0"/>
            <a:ext cx="4572000" cy="6858000"/>
          </a:xfrm>
          <a:prstGeom prst="rect">
            <a:avLst/>
          </a:prstGeom>
        </p:spPr>
      </p:pic>
      <p:sp>
        <p:nvSpPr>
          <p:cNvPr id="5" name="TextBox 4"/>
          <p:cNvSpPr txBox="1"/>
          <p:nvPr/>
        </p:nvSpPr>
        <p:spPr>
          <a:xfrm>
            <a:off x="0" y="6331112"/>
            <a:ext cx="4590094" cy="369332"/>
          </a:xfrm>
          <a:prstGeom prst="rect">
            <a:avLst/>
          </a:prstGeom>
          <a:noFill/>
        </p:spPr>
        <p:txBody>
          <a:bodyPr wrap="none" rtlCol="0">
            <a:spAutoFit/>
          </a:bodyPr>
          <a:lstStyle/>
          <a:p>
            <a:r>
              <a:rPr lang="en-US" dirty="0"/>
              <a:t>Image:</a:t>
            </a:r>
            <a:r>
              <a:rPr lang="en-US" i="1" dirty="0"/>
              <a:t> BODY MICROBES</a:t>
            </a:r>
            <a:r>
              <a:rPr lang="en-US" dirty="0"/>
              <a:t>, by </a:t>
            </a:r>
            <a:r>
              <a:rPr lang="en-US" dirty="0">
                <a:hlinkClick r:id="rId3" tooltip="About Bruno Vergauwen"/>
              </a:rPr>
              <a:t>Bruno Vergauwen</a:t>
            </a:r>
            <a:r>
              <a:rPr lang="en-US" dirty="0"/>
              <a:t>.</a:t>
            </a:r>
          </a:p>
        </p:txBody>
      </p:sp>
    </p:spTree>
    <p:extLst>
      <p:ext uri="{BB962C8B-B14F-4D97-AF65-F5344CB8AC3E}">
        <p14:creationId xmlns:p14="http://schemas.microsoft.com/office/powerpoint/2010/main" val="1306406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QueenHyp.JPG"/>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3659" y="2347735"/>
            <a:ext cx="5774230" cy="4510265"/>
          </a:xfrm>
          <a:prstGeom prst="rect">
            <a:avLst/>
          </a:prstGeom>
        </p:spPr>
      </p:pic>
      <p:sp>
        <p:nvSpPr>
          <p:cNvPr id="2" name="Title 1"/>
          <p:cNvSpPr>
            <a:spLocks noGrp="1"/>
          </p:cNvSpPr>
          <p:nvPr>
            <p:ph type="title"/>
          </p:nvPr>
        </p:nvSpPr>
        <p:spPr>
          <a:xfrm>
            <a:off x="0" y="309950"/>
            <a:ext cx="5235662" cy="689008"/>
          </a:xfrm>
        </p:spPr>
        <p:txBody>
          <a:bodyPr/>
          <a:lstStyle/>
          <a:p>
            <a:r>
              <a:rPr lang="en-US" sz="3200" dirty="0"/>
              <a:t>The Black Queen Hypothesis </a:t>
            </a:r>
          </a:p>
        </p:txBody>
      </p:sp>
      <p:sp>
        <p:nvSpPr>
          <p:cNvPr id="3" name="Content Placeholder 2"/>
          <p:cNvSpPr>
            <a:spLocks noGrp="1"/>
          </p:cNvSpPr>
          <p:nvPr>
            <p:ph idx="1"/>
          </p:nvPr>
        </p:nvSpPr>
        <p:spPr>
          <a:xfrm>
            <a:off x="0" y="998958"/>
            <a:ext cx="9181401" cy="1819005"/>
          </a:xfrm>
        </p:spPr>
        <p:txBody>
          <a:bodyPr/>
          <a:lstStyle/>
          <a:p>
            <a:pPr marL="0" indent="0">
              <a:buNone/>
            </a:pPr>
            <a:r>
              <a:rPr lang="en-US" sz="1800" dirty="0"/>
              <a:t>explains the emergence of collaboration between microbes through the loss of genes encoding common goods (leaky products).  E.g.:   </a:t>
            </a:r>
          </a:p>
          <a:p>
            <a:pPr marL="0" indent="0">
              <a:buNone/>
            </a:pPr>
            <a:r>
              <a:rPr lang="en-US" sz="1800" dirty="0"/>
              <a:t>Start -                                                                   After selection for small streamlined genomes</a:t>
            </a:r>
            <a:br>
              <a:rPr lang="en-US" sz="1800" dirty="0"/>
            </a:br>
            <a:r>
              <a:rPr lang="en-US" sz="1800" dirty="0"/>
              <a:t>Cells with identical genomes                           Cells are mutually dependent</a:t>
            </a:r>
            <a:r>
              <a:rPr lang="en-US" sz="2400" dirty="0"/>
              <a:t> </a:t>
            </a:r>
          </a:p>
        </p:txBody>
      </p:sp>
      <p:pic>
        <p:nvPicPr>
          <p:cNvPr id="4" name="Picture 3"/>
          <p:cNvPicPr>
            <a:picLocks noChangeAspect="1"/>
          </p:cNvPicPr>
          <p:nvPr/>
        </p:nvPicPr>
        <p:blipFill>
          <a:blip r:embed="rId4"/>
          <a:stretch>
            <a:fillRect/>
          </a:stretch>
        </p:blipFill>
        <p:spPr>
          <a:xfrm>
            <a:off x="5072274" y="55665"/>
            <a:ext cx="3762467" cy="598789"/>
          </a:xfrm>
          <a:prstGeom prst="rect">
            <a:avLst/>
          </a:prstGeom>
        </p:spPr>
      </p:pic>
      <p:sp>
        <p:nvSpPr>
          <p:cNvPr id="5" name="TextBox 4"/>
          <p:cNvSpPr txBox="1"/>
          <p:nvPr/>
        </p:nvSpPr>
        <p:spPr>
          <a:xfrm>
            <a:off x="7092404" y="380767"/>
            <a:ext cx="1987731" cy="646331"/>
          </a:xfrm>
          <a:prstGeom prst="rect">
            <a:avLst/>
          </a:prstGeom>
          <a:noFill/>
        </p:spPr>
        <p:txBody>
          <a:bodyPr wrap="none" rtlCol="0">
            <a:spAutoFit/>
          </a:bodyPr>
          <a:lstStyle/>
          <a:p>
            <a:r>
              <a:rPr lang="en-US" sz="1200" dirty="0" err="1">
                <a:hlinkClick r:id="rId5" action="ppaction://hlinkfile"/>
              </a:rPr>
              <a:t>doi</a:t>
            </a:r>
            <a:r>
              <a:rPr lang="en-US" sz="1200" dirty="0">
                <a:hlinkClick r:id="rId5" action="ppaction://hlinkfile"/>
              </a:rPr>
              <a:t>: 10.1128/mBio.00036-12 </a:t>
            </a:r>
            <a:br>
              <a:rPr lang="en-US" sz="1200" dirty="0"/>
            </a:br>
            <a:r>
              <a:rPr lang="en-US" sz="1200" i="1" dirty="0"/>
              <a:t>23 March 2012 </a:t>
            </a:r>
            <a:br>
              <a:rPr lang="en-US" sz="1200" i="1" dirty="0"/>
            </a:br>
            <a:r>
              <a:rPr lang="en-US" sz="1200" i="1" dirty="0" err="1"/>
              <a:t>mBio</a:t>
            </a:r>
            <a:r>
              <a:rPr lang="en-US" sz="1200" i="1" dirty="0"/>
              <a:t> vol. 3 no. 2 e00036-12 </a:t>
            </a:r>
            <a:endParaRPr lang="en-US" sz="1200" dirty="0"/>
          </a:p>
        </p:txBody>
      </p:sp>
      <p:sp>
        <p:nvSpPr>
          <p:cNvPr id="6" name="TextBox 5"/>
          <p:cNvSpPr txBox="1"/>
          <p:nvPr/>
        </p:nvSpPr>
        <p:spPr>
          <a:xfrm>
            <a:off x="6417889" y="2677784"/>
            <a:ext cx="2501839" cy="646331"/>
          </a:xfrm>
          <a:prstGeom prst="rect">
            <a:avLst/>
          </a:prstGeom>
          <a:noFill/>
        </p:spPr>
        <p:txBody>
          <a:bodyPr wrap="none" rtlCol="0">
            <a:spAutoFit/>
          </a:bodyPr>
          <a:lstStyle/>
          <a:p>
            <a:r>
              <a:rPr lang="en-US" dirty="0"/>
              <a:t>See </a:t>
            </a:r>
            <a:r>
              <a:rPr lang="en-US" dirty="0">
                <a:hlinkClick r:id="rId6"/>
              </a:rPr>
              <a:t>here </a:t>
            </a:r>
            <a:r>
              <a:rPr lang="en-US" dirty="0"/>
              <a:t>for an updated </a:t>
            </a:r>
            <a:br>
              <a:rPr lang="en-US" dirty="0"/>
            </a:br>
            <a:r>
              <a:rPr lang="en-US" dirty="0"/>
              <a:t>version </a:t>
            </a:r>
          </a:p>
        </p:txBody>
      </p:sp>
    </p:spTree>
    <p:extLst>
      <p:ext uri="{BB962C8B-B14F-4D97-AF65-F5344CB8AC3E}">
        <p14:creationId xmlns:p14="http://schemas.microsoft.com/office/powerpoint/2010/main" val="40006581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dirty="0">
              <a:latin typeface="Calibri" charset="0"/>
            </a:endParaRPr>
          </a:p>
        </p:txBody>
      </p:sp>
      <p:sp>
        <p:nvSpPr>
          <p:cNvPr id="32770" name="Content Placeholder 2"/>
          <p:cNvSpPr>
            <a:spLocks noGrp="1"/>
          </p:cNvSpPr>
          <p:nvPr>
            <p:ph idx="1"/>
          </p:nvPr>
        </p:nvSpPr>
        <p:spPr/>
        <p:txBody>
          <a:bodyPr/>
          <a:lstStyle/>
          <a:p>
            <a:pPr marL="0" indent="0">
              <a:buNone/>
            </a:pPr>
            <a:r>
              <a:rPr lang="en-US" dirty="0">
                <a:latin typeface="Calibri" charset="0"/>
              </a:rPr>
              <a:t>Is the concept of mutual aid in conflict with Darwin’s theory of evolution by natural selection, or only in conflict with social Darwinists?</a:t>
            </a:r>
          </a:p>
        </p:txBody>
      </p:sp>
    </p:spTree>
    <p:extLst>
      <p:ext uri="{BB962C8B-B14F-4D97-AF65-F5344CB8AC3E}">
        <p14:creationId xmlns:p14="http://schemas.microsoft.com/office/powerpoint/2010/main" val="3847116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9" name="Text Box 15"/>
          <p:cNvSpPr txBox="1">
            <a:spLocks noChangeArrowheads="1"/>
          </p:cNvSpPr>
          <p:nvPr/>
        </p:nvSpPr>
        <p:spPr bwMode="auto">
          <a:xfrm>
            <a:off x="5996266" y="5828569"/>
            <a:ext cx="2144526" cy="624611"/>
          </a:xfrm>
          <a:prstGeom prst="rect">
            <a:avLst/>
          </a:prstGeom>
          <a:noFill/>
          <a:ln w="9525">
            <a:noFill/>
            <a:miter lim="800000"/>
            <a:headEnd/>
            <a:tailEnd/>
          </a:ln>
        </p:spPr>
        <p:txBody>
          <a:bodyPr lIns="80601" tIns="40299" rIns="80601" bIns="40299">
            <a:prstTxWarp prst="textNoShape">
              <a:avLst/>
            </a:prstTxWarp>
            <a:spAutoFit/>
          </a:bodyPr>
          <a:lstStyle/>
          <a:p>
            <a:pPr>
              <a:defRPr/>
            </a:pPr>
            <a:r>
              <a:rPr lang="en-US" sz="1765" dirty="0" err="1">
                <a:latin typeface="Times New Roman" charset="0"/>
                <a:cs typeface="ＭＳ Ｐゴシック" charset="-128"/>
              </a:rPr>
              <a:t>Lebensbaum</a:t>
            </a:r>
            <a:r>
              <a:rPr lang="en-US" sz="1765" dirty="0">
                <a:latin typeface="Times New Roman" charset="0"/>
                <a:cs typeface="ＭＳ Ｐゴシック" charset="-128"/>
              </a:rPr>
              <a:t> from </a:t>
            </a:r>
            <a:br>
              <a:rPr lang="en-US" sz="1765" dirty="0">
                <a:latin typeface="Times New Roman" charset="0"/>
                <a:cs typeface="ＭＳ Ｐゴシック" charset="-128"/>
              </a:rPr>
            </a:br>
            <a:r>
              <a:rPr lang="en-US" sz="1765" dirty="0">
                <a:latin typeface="Times New Roman" charset="0"/>
                <a:cs typeface="ＭＳ Ｐゴシック" charset="-128"/>
              </a:rPr>
              <a:t>Ernst Haeckel, 1874</a:t>
            </a:r>
            <a:endParaRPr lang="en-US" sz="1765" dirty="0">
              <a:cs typeface="ＭＳ Ｐゴシック" charset="-128"/>
            </a:endParaRPr>
          </a:p>
        </p:txBody>
      </p:sp>
      <p:pic>
        <p:nvPicPr>
          <p:cNvPr id="56330" name="Picture 16" descr="lebensbaum"/>
          <p:cNvPicPr>
            <a:picLocks noChangeAspect="1" noChangeArrowheads="1"/>
          </p:cNvPicPr>
          <p:nvPr/>
        </p:nvPicPr>
        <p:blipFill>
          <a:blip r:embed="rId3"/>
          <a:srcRect/>
          <a:stretch>
            <a:fillRect/>
          </a:stretch>
        </p:blipFill>
        <p:spPr bwMode="auto">
          <a:xfrm>
            <a:off x="5628572" y="261541"/>
            <a:ext cx="3220341" cy="5408643"/>
          </a:xfrm>
          <a:prstGeom prst="rect">
            <a:avLst/>
          </a:prstGeom>
          <a:noFill/>
          <a:ln w="9525">
            <a:noFill/>
            <a:miter lim="800000"/>
            <a:headEnd/>
            <a:tailEnd/>
          </a:ln>
          <a:effectLst/>
        </p:spPr>
      </p:pic>
      <p:sp>
        <p:nvSpPr>
          <p:cNvPr id="29703" name="TextBox 8"/>
          <p:cNvSpPr txBox="1">
            <a:spLocks noChangeArrowheads="1"/>
          </p:cNvSpPr>
          <p:nvPr/>
        </p:nvSpPr>
        <p:spPr bwMode="auto">
          <a:xfrm>
            <a:off x="2391056" y="1195298"/>
            <a:ext cx="162841" cy="420837"/>
          </a:xfrm>
          <a:prstGeom prst="rect">
            <a:avLst/>
          </a:prstGeom>
          <a:noFill/>
          <a:ln w="9525">
            <a:noFill/>
            <a:miter lim="800000"/>
            <a:headEnd/>
            <a:tailEnd/>
          </a:ln>
        </p:spPr>
        <p:txBody>
          <a:bodyPr wrap="none" lIns="80601" tIns="40299" rIns="80601" bIns="40299">
            <a:prstTxWarp prst="textNoShape">
              <a:avLst/>
            </a:prstTxWarp>
            <a:spAutoFit/>
          </a:bodyPr>
          <a:lstStyle/>
          <a:p>
            <a:endParaRPr lang="en-US" sz="2206" dirty="0">
              <a:solidFill>
                <a:srgbClr val="FFFFFF"/>
              </a:solidFill>
              <a:cs typeface="ＭＳ Ｐゴシック" charset="-128"/>
            </a:endParaRPr>
          </a:p>
        </p:txBody>
      </p:sp>
      <p:pic>
        <p:nvPicPr>
          <p:cNvPr id="29706" name="Picture 10"/>
          <p:cNvPicPr>
            <a:picLocks noChangeAspect="1" noChangeArrowheads="1"/>
          </p:cNvPicPr>
          <p:nvPr/>
        </p:nvPicPr>
        <p:blipFill>
          <a:blip r:embed="rId4"/>
          <a:srcRect/>
          <a:stretch>
            <a:fillRect/>
          </a:stretch>
        </p:blipFill>
        <p:spPr bwMode="auto">
          <a:xfrm>
            <a:off x="2510125" y="253536"/>
            <a:ext cx="3021751" cy="4273649"/>
          </a:xfrm>
          <a:prstGeom prst="rect">
            <a:avLst/>
          </a:prstGeom>
          <a:noFill/>
          <a:ln w="9525">
            <a:solidFill>
              <a:srgbClr val="000000"/>
            </a:solidFill>
            <a:miter lim="800000"/>
            <a:headEnd/>
            <a:tailEnd/>
          </a:ln>
          <a:effectLst>
            <a:outerShdw blurRad="50800" dist="38100" dir="2700000" algn="br">
              <a:srgbClr val="000000">
                <a:alpha val="43000"/>
              </a:srgbClr>
            </a:outerShdw>
          </a:effectLst>
        </p:spPr>
      </p:pic>
      <p:sp>
        <p:nvSpPr>
          <p:cNvPr id="14" name="Text Box 11"/>
          <p:cNvSpPr txBox="1">
            <a:spLocks noChangeArrowheads="1"/>
          </p:cNvSpPr>
          <p:nvPr/>
        </p:nvSpPr>
        <p:spPr bwMode="auto">
          <a:xfrm>
            <a:off x="2528141" y="4660733"/>
            <a:ext cx="1827212" cy="1167836"/>
          </a:xfrm>
          <a:prstGeom prst="rect">
            <a:avLst/>
          </a:prstGeom>
          <a:noFill/>
          <a:ln w="9525">
            <a:noFill/>
            <a:miter lim="800000"/>
            <a:headEnd/>
            <a:tailEnd/>
          </a:ln>
        </p:spPr>
        <p:txBody>
          <a:bodyPr lIns="80601" tIns="40299" rIns="80601" bIns="40299">
            <a:prstTxWarp prst="textNoShape">
              <a:avLst/>
            </a:prstTxWarp>
            <a:spAutoFit/>
          </a:bodyPr>
          <a:lstStyle/>
          <a:p>
            <a:pPr>
              <a:defRPr/>
            </a:pPr>
            <a:r>
              <a:rPr lang="en-US" sz="1765" dirty="0">
                <a:latin typeface="Times New Roman" charset="0"/>
                <a:cs typeface="ＭＳ Ｐゴシック" charset="-128"/>
              </a:rPr>
              <a:t>Sketch from </a:t>
            </a:r>
            <a:br>
              <a:rPr lang="en-US" sz="1765" dirty="0">
                <a:latin typeface="Times New Roman" charset="0"/>
                <a:cs typeface="ＭＳ Ｐゴシック" charset="-128"/>
              </a:rPr>
            </a:br>
            <a:r>
              <a:rPr lang="en-US" sz="1765" dirty="0">
                <a:latin typeface="Times New Roman" charset="0"/>
                <a:cs typeface="ＭＳ Ｐゴシック" charset="-128"/>
              </a:rPr>
              <a:t>Charles Darwin’s  </a:t>
            </a:r>
            <a:br>
              <a:rPr lang="en-US" sz="1765" dirty="0">
                <a:latin typeface="Times New Roman" charset="0"/>
                <a:cs typeface="ＭＳ Ｐゴシック" charset="-128"/>
              </a:rPr>
            </a:br>
            <a:r>
              <a:rPr lang="en-US" sz="1765" dirty="0">
                <a:latin typeface="Times New Roman" charset="0"/>
                <a:cs typeface="ＭＳ Ｐゴシック" charset="-128"/>
              </a:rPr>
              <a:t>(1809-1882)</a:t>
            </a:r>
            <a:br>
              <a:rPr lang="en-US" sz="1765" dirty="0">
                <a:latin typeface="Times New Roman" charset="0"/>
                <a:cs typeface="ＭＳ Ｐゴシック" charset="-128"/>
              </a:rPr>
            </a:br>
            <a:r>
              <a:rPr lang="en-US" sz="1765" dirty="0">
                <a:latin typeface="Times New Roman" charset="0"/>
                <a:cs typeface="ＭＳ Ｐゴシック" charset="-128"/>
              </a:rPr>
              <a:t> notebook (1837)</a:t>
            </a:r>
            <a:r>
              <a:rPr lang="en-US" sz="1765" dirty="0">
                <a:cs typeface="ＭＳ Ｐゴシック" charset="-128"/>
              </a:rPr>
              <a:t> </a:t>
            </a:r>
          </a:p>
        </p:txBody>
      </p:sp>
      <p:pic>
        <p:nvPicPr>
          <p:cNvPr id="15" name="Picture 14"/>
          <p:cNvPicPr>
            <a:picLocks noChangeAspect="1"/>
          </p:cNvPicPr>
          <p:nvPr/>
        </p:nvPicPr>
        <p:blipFill>
          <a:blip r:embed="rId5"/>
          <a:stretch>
            <a:fillRect/>
          </a:stretch>
        </p:blipFill>
        <p:spPr>
          <a:xfrm>
            <a:off x="310786" y="291357"/>
            <a:ext cx="2098485" cy="2566147"/>
          </a:xfrm>
          <a:prstGeom prst="rect">
            <a:avLst/>
          </a:prstGeom>
          <a:effectLst>
            <a:outerShdw blurRad="50800" dist="38100" dir="2700000" algn="br">
              <a:srgbClr val="000000">
                <a:alpha val="43000"/>
              </a:srgbClr>
            </a:outerShdw>
          </a:effectLst>
        </p:spPr>
      </p:pic>
      <p:sp>
        <p:nvSpPr>
          <p:cNvPr id="17" name="Rectangle 16"/>
          <p:cNvSpPr/>
          <p:nvPr/>
        </p:nvSpPr>
        <p:spPr>
          <a:xfrm>
            <a:off x="0" y="2965862"/>
            <a:ext cx="2375647" cy="1778984"/>
          </a:xfrm>
          <a:prstGeom prst="rect">
            <a:avLst/>
          </a:prstGeom>
        </p:spPr>
        <p:txBody>
          <a:bodyPr wrap="square" lIns="80619" tIns="40308" rIns="80619" bIns="40308">
            <a:spAutoFit/>
          </a:bodyPr>
          <a:lstStyle/>
          <a:p>
            <a:r>
              <a:rPr lang="en-US" sz="1765" dirty="0">
                <a:solidFill>
                  <a:srgbClr val="FFFFFF"/>
                </a:solidFill>
                <a:latin typeface="Times New Roman" charset="0"/>
                <a:cs typeface="ＭＳ Ｐゴシック" charset="-128"/>
              </a:rPr>
              <a:t> </a:t>
            </a:r>
            <a:r>
              <a:rPr lang="en-US" sz="1765" dirty="0">
                <a:latin typeface="Times New Roman" charset="0"/>
                <a:cs typeface="ＭＳ Ｐゴシック" charset="-128"/>
              </a:rPr>
              <a:t>Charles Darwin, 1830s</a:t>
            </a:r>
            <a:br>
              <a:rPr lang="en-US" sz="1765" dirty="0">
                <a:latin typeface="Times New Roman" charset="0"/>
                <a:cs typeface="ＭＳ Ｐゴシック" charset="-128"/>
              </a:rPr>
            </a:br>
            <a:r>
              <a:rPr lang="en-US" sz="1412" dirty="0">
                <a:latin typeface="Times New Roman" charset="0"/>
                <a:cs typeface="ＭＳ Ｐゴシック" charset="-128"/>
              </a:rPr>
              <a:t>(by G. Richmond from </a:t>
            </a:r>
          </a:p>
          <a:p>
            <a:r>
              <a:rPr lang="en-US" sz="1412" dirty="0">
                <a:latin typeface="Times New Roman" charset="0"/>
                <a:cs typeface="ＭＳ Ｐゴシック" charset="-128"/>
              </a:rPr>
              <a:t>Origins, Richard Leakey and Roger </a:t>
            </a:r>
            <a:r>
              <a:rPr lang="en-US" sz="1412" dirty="0" err="1">
                <a:latin typeface="Times New Roman" charset="0"/>
                <a:cs typeface="ＭＳ Ｐゴシック" charset="-128"/>
              </a:rPr>
              <a:t>Lewin</a:t>
            </a:r>
            <a:endParaRPr lang="en-US" sz="1412" dirty="0">
              <a:latin typeface="Times New Roman" charset="0"/>
              <a:cs typeface="ＭＳ Ｐゴシック" charset="-128"/>
            </a:endParaRPr>
          </a:p>
          <a:p>
            <a:r>
              <a:rPr lang="en-US" sz="1412" dirty="0">
                <a:latin typeface="Times New Roman" charset="0"/>
                <a:cs typeface="ＭＳ Ｐゴシック" charset="-128"/>
                <a:hlinkClick r:id="rId6">
                  <a:extLst>
                    <a:ext uri="{A12FA001-AC4F-418D-AE19-62706E023703}">
                      <ahyp:hlinkClr xmlns:ahyp="http://schemas.microsoft.com/office/drawing/2018/hyperlinkcolor" val="tx"/>
                    </a:ext>
                  </a:extLst>
                </a:hlinkClick>
              </a:rPr>
              <a:t>S</a:t>
            </a:r>
            <a:r>
              <a:rPr lang="en-US" sz="1412" dirty="0">
                <a:latin typeface="Times New Roman" charset="0"/>
                <a:cs typeface="ＭＳ Ｐゴシック" charset="-128"/>
              </a:rPr>
              <a:t>ource</a:t>
            </a:r>
          </a:p>
          <a:p>
            <a:r>
              <a:rPr lang="en-US" sz="1412" u="sng" dirty="0">
                <a:latin typeface="Times New Roman" charset="0"/>
                <a:cs typeface="ＭＳ Ｐゴシック" charset="-128"/>
                <a:hlinkClick r:id="rId6">
                  <a:extLst>
                    <a:ext uri="{A12FA001-AC4F-418D-AE19-62706E023703}">
                      <ahyp:hlinkClr xmlns:ahyp="http://schemas.microsoft.com/office/drawing/2018/hyperlinkcolor" val="tx"/>
                    </a:ext>
                  </a:extLst>
                </a:hlinkClick>
              </a:rPr>
              <a:t>commons.wikimedia.org</a:t>
            </a:r>
            <a:r>
              <a:rPr lang="en-US" sz="1412" u="sng" dirty="0">
                <a:latin typeface="Times New Roman" charset="0"/>
                <a:cs typeface="ＭＳ Ｐゴシック" charset="-128"/>
              </a:rPr>
              <a:t> </a:t>
            </a:r>
            <a:r>
              <a:rPr lang="en-US" sz="1412" dirty="0">
                <a:latin typeface="Times New Roman" charset="0"/>
                <a:cs typeface="ＭＳ Ｐゴシック" charset="-128"/>
              </a:rPr>
              <a:t>) </a:t>
            </a:r>
          </a:p>
          <a:p>
            <a:endParaRPr lang="en-US" sz="2206" dirty="0">
              <a:solidFill>
                <a:srgbClr val="000000"/>
              </a:solidFill>
              <a:latin typeface="Arial" pitchFamily="-65" charset="0"/>
              <a:ea typeface="Lucida Sans Unicode"/>
            </a:endParaRPr>
          </a:p>
        </p:txBody>
      </p:sp>
    </p:spTree>
    <p:extLst>
      <p:ext uri="{BB962C8B-B14F-4D97-AF65-F5344CB8AC3E}">
        <p14:creationId xmlns:p14="http://schemas.microsoft.com/office/powerpoint/2010/main" val="10769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166815" y="930097"/>
            <a:ext cx="6790765" cy="5590335"/>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155615" y="918891"/>
            <a:ext cx="6804772" cy="5601541"/>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498357" y="2350434"/>
            <a:ext cx="552821" cy="10272"/>
          </a:xfrm>
          <a:prstGeom prst="line">
            <a:avLst/>
          </a:prstGeom>
          <a:noFill/>
          <a:ln w="28575">
            <a:solidFill>
              <a:srgbClr val="FF0000"/>
            </a:solidFill>
            <a:round/>
            <a:headEnd/>
            <a:tailEnd type="triangle" w="med" len="med"/>
          </a:ln>
        </p:spPr>
        <p:txBody>
          <a:bodyPr wrap="none" lIns="80610" tIns="40303" rIns="80610" bIns="40303" anchor="ctr">
            <a:prstTxWarp prst="textNoShape">
              <a:avLst/>
            </a:prstTxWarp>
          </a:bodyPr>
          <a:lstStyle/>
          <a:p>
            <a:endParaRPr lang="en-US" sz="2206">
              <a:solidFill>
                <a:prstClr val="black"/>
              </a:solidFill>
              <a:latin typeface="Arial" pitchFamily="-65" charset="0"/>
              <a:ea typeface=""/>
            </a:endParaRPr>
          </a:p>
        </p:txBody>
      </p:sp>
      <p:sp>
        <p:nvSpPr>
          <p:cNvPr id="93189" name="Text Box 5"/>
          <p:cNvSpPr txBox="1">
            <a:spLocks noChangeArrowheads="1"/>
          </p:cNvSpPr>
          <p:nvPr/>
        </p:nvSpPr>
        <p:spPr bwMode="auto">
          <a:xfrm>
            <a:off x="2507319" y="228321"/>
            <a:ext cx="3795199" cy="461625"/>
          </a:xfrm>
          <a:prstGeom prst="rect">
            <a:avLst/>
          </a:prstGeom>
          <a:noFill/>
          <a:ln w="9525">
            <a:noFill/>
            <a:miter lim="800000"/>
            <a:headEnd/>
            <a:tailEnd/>
          </a:ln>
        </p:spPr>
        <p:txBody>
          <a:bodyPr wrap="none" lIns="80610" tIns="40303" rIns="80610" bIns="40303">
            <a:prstTxWarp prst="textNoShape">
              <a:avLst/>
            </a:prstTxWarp>
            <a:spAutoFit/>
          </a:bodyPr>
          <a:lstStyle/>
          <a:p>
            <a:pPr eaLnBrk="0" hangingPunct="0"/>
            <a:r>
              <a:rPr lang="en-US" sz="2471" dirty="0">
                <a:solidFill>
                  <a:prstClr val="black"/>
                </a:solidFill>
                <a:latin typeface="Arial" pitchFamily="-65" charset="0"/>
                <a:ea typeface="ＭＳ Ｐゴシック" pitchFamily="-65" charset="-128"/>
                <a:cs typeface="ＭＳ Ｐゴシック" pitchFamily="-65" charset="-128"/>
              </a:rPr>
              <a:t>The Coral of Life (Darwin)</a:t>
            </a:r>
            <a:endParaRPr lang="en-US" sz="2206" dirty="0">
              <a:solidFill>
                <a:prstClr val="black"/>
              </a:solidFill>
              <a:latin typeface="Arial" pitchFamily="-65" charset="0"/>
              <a:ea typeface="ＭＳ Ｐゴシック" pitchFamily="-65" charset="-128"/>
              <a:cs typeface="ＭＳ Ｐゴシック" pitchFamily="-65" charset="-128"/>
            </a:endParaRPr>
          </a:p>
        </p:txBody>
      </p:sp>
      <p:sp>
        <p:nvSpPr>
          <p:cNvPr id="93190" name="Rectangle 6"/>
          <p:cNvSpPr>
            <a:spLocks noChangeArrowheads="1"/>
          </p:cNvSpPr>
          <p:nvPr/>
        </p:nvSpPr>
        <p:spPr bwMode="auto">
          <a:xfrm rot="5400000">
            <a:off x="5829348" y="3079417"/>
            <a:ext cx="5461104" cy="651549"/>
          </a:xfrm>
          <a:prstGeom prst="rect">
            <a:avLst/>
          </a:prstGeom>
          <a:noFill/>
          <a:ln w="9525">
            <a:noFill/>
            <a:miter lim="800000"/>
            <a:headEnd/>
            <a:tailEnd/>
          </a:ln>
        </p:spPr>
        <p:txBody>
          <a:bodyPr wrap="none" lIns="80610" tIns="40303" rIns="80610" bIns="40303">
            <a:prstTxWarp prst="textNoShape">
              <a:avLst/>
            </a:prstTxWarp>
            <a:spAutoFit/>
          </a:bodyPr>
          <a:lstStyle/>
          <a:p>
            <a:r>
              <a:rPr lang="en-US" sz="1235" dirty="0">
                <a:solidFill>
                  <a:srgbClr val="000000"/>
                </a:solidFill>
                <a:latin typeface="Arial" pitchFamily="-65" charset="0"/>
                <a:ea typeface=""/>
              </a:rPr>
              <a:t>ZHAXYBAYEVA and GOGARTEN (2004):</a:t>
            </a:r>
          </a:p>
          <a:p>
            <a:r>
              <a:rPr lang="en-US" sz="1235" dirty="0" err="1">
                <a:solidFill>
                  <a:srgbClr val="000000"/>
                </a:solidFill>
                <a:latin typeface="Arial" pitchFamily="-65" charset="0"/>
                <a:ea typeface=""/>
              </a:rPr>
              <a:t>Cladogenesis</a:t>
            </a:r>
            <a:r>
              <a:rPr lang="en-US" sz="1235" dirty="0">
                <a:solidFill>
                  <a:srgbClr val="000000"/>
                </a:solidFill>
                <a:latin typeface="Arial" pitchFamily="-65" charset="0"/>
                <a:ea typeface=""/>
              </a:rPr>
              <a:t>, Coalescence and the Evolution of the Three Domains of Life.</a:t>
            </a:r>
          </a:p>
          <a:p>
            <a:r>
              <a:rPr lang="en-US" sz="1235" dirty="0">
                <a:solidFill>
                  <a:srgbClr val="000000"/>
                </a:solidFill>
                <a:latin typeface="Arial" pitchFamily="-65" charset="0"/>
                <a:ea typeface=""/>
              </a:rPr>
              <a:t>Trends in Genetics 20 (4): 182- 187</a:t>
            </a:r>
            <a:endParaRPr lang="en-US" sz="2206" dirty="0">
              <a:solidFill>
                <a:srgbClr val="000000"/>
              </a:solidFill>
              <a:latin typeface="Arial" pitchFamily="-65" charset="0"/>
              <a:ea typeface=""/>
            </a:endParaRPr>
          </a:p>
        </p:txBody>
      </p:sp>
    </p:spTree>
    <p:extLst>
      <p:ext uri="{BB962C8B-B14F-4D97-AF65-F5344CB8AC3E}">
        <p14:creationId xmlns:p14="http://schemas.microsoft.com/office/powerpoint/2010/main" val="14286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9"/>
          <p:cNvSpPr txBox="1">
            <a:spLocks noChangeArrowheads="1"/>
          </p:cNvSpPr>
          <p:nvPr/>
        </p:nvSpPr>
        <p:spPr bwMode="auto">
          <a:xfrm rot="-5400000">
            <a:off x="-1108682" y="1894681"/>
            <a:ext cx="2896721" cy="4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1059">
                <a:solidFill>
                  <a:srgbClr val="000000"/>
                </a:solidFill>
              </a:rPr>
              <a:t>http://phylogenomics.blogspot.com/2008/06/top-five-metaphors-darwin-considered.html</a:t>
            </a:r>
          </a:p>
        </p:txBody>
      </p:sp>
      <p:pic>
        <p:nvPicPr>
          <p:cNvPr id="38297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10" y="1479177"/>
            <a:ext cx="2633382" cy="19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Box 4"/>
          <p:cNvSpPr txBox="1">
            <a:spLocks noChangeArrowheads="1"/>
          </p:cNvSpPr>
          <p:nvPr/>
        </p:nvSpPr>
        <p:spPr bwMode="auto">
          <a:xfrm>
            <a:off x="582706" y="168089"/>
            <a:ext cx="3188152"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b="1">
                <a:solidFill>
                  <a:srgbClr val="000000"/>
                </a:solidFill>
              </a:rPr>
              <a:t>The Watershed of Life </a:t>
            </a:r>
            <a:endParaRPr lang="en-US" altLang="en-US" sz="2206" b="1">
              <a:solidFill>
                <a:srgbClr val="000000"/>
              </a:solidFill>
              <a:latin typeface="Times" charset="0"/>
            </a:endParaRPr>
          </a:p>
        </p:txBody>
      </p:sp>
      <p:pic>
        <p:nvPicPr>
          <p:cNvPr id="3829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53" y="3709147"/>
            <a:ext cx="3333750" cy="22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4824" y="1547813"/>
            <a:ext cx="4953000" cy="4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Box 7"/>
          <p:cNvSpPr txBox="1">
            <a:spLocks noChangeArrowheads="1"/>
          </p:cNvSpPr>
          <p:nvPr/>
        </p:nvSpPr>
        <p:spPr bwMode="auto">
          <a:xfrm>
            <a:off x="593912" y="627529"/>
            <a:ext cx="6016041" cy="10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a:solidFill>
                  <a:srgbClr val="000000"/>
                </a:solidFill>
                <a:latin typeface="Times" charset="0"/>
              </a:rPr>
              <a:t>Jonathan Eisen in his Tree of Life Blog on </a:t>
            </a:r>
            <a:br>
              <a:rPr lang="en-US" altLang="en-US" sz="2206">
                <a:solidFill>
                  <a:srgbClr val="000000"/>
                </a:solidFill>
                <a:latin typeface="Times" charset="0"/>
              </a:rPr>
            </a:br>
            <a:r>
              <a:rPr lang="en-US" altLang="en-US" sz="2206" i="1">
                <a:solidFill>
                  <a:srgbClr val="000000"/>
                </a:solidFill>
                <a:latin typeface="Times" charset="0"/>
              </a:rPr>
              <a:t>"Top Five Metaphors Charles Darwin Considered"</a:t>
            </a:r>
            <a:r>
              <a:rPr lang="en-US" altLang="en-US" sz="2206">
                <a:solidFill>
                  <a:srgbClr val="000000"/>
                </a:solidFill>
                <a:latin typeface="Times" charset="0"/>
              </a:rPr>
              <a:t> </a:t>
            </a:r>
          </a:p>
          <a:p>
            <a:pPr eaLnBrk="1" hangingPunct="1"/>
            <a:endParaRPr lang="en-US" altLang="en-US" sz="2206">
              <a:solidFill>
                <a:srgbClr val="000000"/>
              </a:solidFill>
            </a:endParaRPr>
          </a:p>
        </p:txBody>
      </p:sp>
      <p:sp>
        <p:nvSpPr>
          <p:cNvPr id="10" name="Donut 9"/>
          <p:cNvSpPr/>
          <p:nvPr/>
        </p:nvSpPr>
        <p:spPr bwMode="auto">
          <a:xfrm>
            <a:off x="2812677" y="3933265"/>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lIns="80472" tIns="40234" rIns="80472" bIns="40234"/>
          <a:lstStyle/>
          <a:p>
            <a:pPr defTabSz="803687">
              <a:defRPr/>
            </a:pPr>
            <a:endParaRPr lang="en-US" sz="2206">
              <a:solidFill>
                <a:srgbClr val="000000"/>
              </a:solidFill>
              <a:ea typeface="ＭＳ Ｐゴシック" charset="0"/>
              <a:cs typeface="ＭＳ Ｐゴシック" charset="0"/>
            </a:endParaRPr>
          </a:p>
        </p:txBody>
      </p:sp>
      <p:cxnSp>
        <p:nvCxnSpPr>
          <p:cNvPr id="382984" name="Straight Connector 11"/>
          <p:cNvCxnSpPr>
            <a:cxnSpLocks noChangeShapeType="1"/>
            <a:endCxn id="10" idx="0"/>
          </p:cNvCxnSpPr>
          <p:nvPr/>
        </p:nvCxnSpPr>
        <p:spPr bwMode="auto">
          <a:xfrm rot="5400000">
            <a:off x="2386853" y="2442882"/>
            <a:ext cx="2330824"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2985" name="Straight Connector 13"/>
          <p:cNvCxnSpPr>
            <a:cxnSpLocks noChangeShapeType="1"/>
            <a:endCxn id="10" idx="4"/>
          </p:cNvCxnSpPr>
          <p:nvPr/>
        </p:nvCxnSpPr>
        <p:spPr bwMode="auto">
          <a:xfrm rot="16200000" flipV="1">
            <a:off x="2969559" y="5053853"/>
            <a:ext cx="1165412"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sp>
        <p:nvSpPr>
          <p:cNvPr id="382986" name="TextBox 16"/>
          <p:cNvSpPr txBox="1">
            <a:spLocks noChangeArrowheads="1"/>
          </p:cNvSpPr>
          <p:nvPr/>
        </p:nvSpPr>
        <p:spPr bwMode="auto">
          <a:xfrm>
            <a:off x="134471" y="6163236"/>
            <a:ext cx="9015067"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a:solidFill>
                  <a:srgbClr val="000000"/>
                </a:solidFill>
                <a:latin typeface="Times" charset="0"/>
              </a:rPr>
              <a:t>Meeting of the meeting of Solimões and Negro rivers at Origin of the Amazon</a:t>
            </a:r>
          </a:p>
        </p:txBody>
      </p:sp>
      <p:sp>
        <p:nvSpPr>
          <p:cNvPr id="382987" name="Rectangle 18"/>
          <p:cNvSpPr>
            <a:spLocks noChangeArrowheads="1"/>
          </p:cNvSpPr>
          <p:nvPr/>
        </p:nvSpPr>
        <p:spPr bwMode="auto">
          <a:xfrm rot="5400000">
            <a:off x="6208059" y="4143354"/>
            <a:ext cx="5429250" cy="25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1147">
                <a:solidFill>
                  <a:srgbClr val="000000"/>
                </a:solidFill>
              </a:rPr>
              <a:t>http://www.southcom.mil/appssc/files/Blogs/633600980055909252.jpg</a:t>
            </a:r>
          </a:p>
        </p:txBody>
      </p:sp>
    </p:spTree>
    <p:extLst>
      <p:ext uri="{BB962C8B-B14F-4D97-AF65-F5344CB8AC3E}">
        <p14:creationId xmlns:p14="http://schemas.microsoft.com/office/powerpoint/2010/main" val="22326510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16324" y="445442"/>
            <a:ext cx="3790828" cy="511574"/>
          </a:xfrm>
          <a:prstGeom prst="rect">
            <a:avLst/>
          </a:prstGeom>
          <a:noFill/>
          <a:ln w="9525">
            <a:noFill/>
            <a:miter lim="800000"/>
            <a:headEnd/>
            <a:tailEnd/>
          </a:ln>
        </p:spPr>
        <p:txBody>
          <a:bodyPr wrap="none" lIns="89812" tIns="44906" rIns="89812" bIns="44906">
            <a:prstTxWarp prst="textNoShape">
              <a:avLst/>
            </a:prstTxWarp>
            <a:spAutoFit/>
          </a:bodyPr>
          <a:lstStyle/>
          <a:p>
            <a:r>
              <a:rPr lang="en-US" sz="2735" dirty="0">
                <a:solidFill>
                  <a:srgbClr val="800000"/>
                </a:solidFill>
                <a:latin typeface="Arial" pitchFamily="-65" charset="0"/>
                <a:ea typeface=""/>
              </a:rPr>
              <a:t>THE POTATO OF LIFE</a:t>
            </a:r>
            <a:endParaRPr lang="en-US" sz="2206" dirty="0">
              <a:solidFill>
                <a:srgbClr val="800000"/>
              </a:solidFill>
              <a:latin typeface="Arial" pitchFamily="-65" charset="0"/>
              <a:ea typeface=""/>
            </a:endParaRPr>
          </a:p>
        </p:txBody>
      </p:sp>
      <p:pic>
        <p:nvPicPr>
          <p:cNvPr id="91139" name="Picture 3" descr="tubercule"/>
          <p:cNvPicPr>
            <a:picLocks noChangeAspect="1" noChangeArrowheads="1"/>
          </p:cNvPicPr>
          <p:nvPr/>
        </p:nvPicPr>
        <p:blipFill>
          <a:blip r:embed="rId3"/>
          <a:srcRect/>
          <a:stretch>
            <a:fillRect/>
          </a:stretch>
        </p:blipFill>
        <p:spPr bwMode="auto">
          <a:xfrm>
            <a:off x="5035650"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7442216" y="979116"/>
            <a:ext cx="1595227"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Eukaryotes</a:t>
            </a:r>
          </a:p>
        </p:txBody>
      </p:sp>
      <p:sp>
        <p:nvSpPr>
          <p:cNvPr id="138245" name="Rectangle 5"/>
          <p:cNvSpPr>
            <a:spLocks noChangeArrowheads="1"/>
          </p:cNvSpPr>
          <p:nvPr/>
        </p:nvSpPr>
        <p:spPr bwMode="auto">
          <a:xfrm>
            <a:off x="670953" y="1466570"/>
            <a:ext cx="3721753" cy="1448497"/>
          </a:xfrm>
          <a:prstGeom prst="rect">
            <a:avLst/>
          </a:prstGeom>
          <a:solidFill>
            <a:schemeClr val="bg2">
              <a:lumMod val="20000"/>
              <a:lumOff val="80000"/>
            </a:schemeClr>
          </a:solidFill>
          <a:ln w="9525">
            <a:noFill/>
            <a:miter lim="800000"/>
            <a:headEnd/>
            <a:tailEnd/>
          </a:ln>
          <a:effectLst/>
        </p:spPr>
        <p:txBody>
          <a:bodyPr lIns="89812" tIns="44906" rIns="89812" bIns="44906">
            <a:prstTxWarp prst="textNoShape">
              <a:avLst/>
            </a:prstTxWarp>
            <a:spAutoFit/>
          </a:bodyPr>
          <a:lstStyle/>
          <a:p>
            <a:pPr>
              <a:defRPr/>
            </a:pPr>
            <a:r>
              <a:rPr lang="en-US" sz="2206" dirty="0">
                <a:solidFill>
                  <a:prstClr val="black"/>
                </a:solidFill>
                <a:latin typeface="Arial" pitchFamily="-108" charset="0"/>
                <a:ea typeface=""/>
              </a:rPr>
              <a:t>Successive independent crystallization of the three domains of life from a population of pre-cells </a:t>
            </a:r>
          </a:p>
        </p:txBody>
      </p:sp>
      <p:sp>
        <p:nvSpPr>
          <p:cNvPr id="138246" name="Text Box 6"/>
          <p:cNvSpPr txBox="1">
            <a:spLocks noChangeArrowheads="1"/>
          </p:cNvSpPr>
          <p:nvPr/>
        </p:nvSpPr>
        <p:spPr bwMode="auto">
          <a:xfrm>
            <a:off x="6232322" y="876861"/>
            <a:ext cx="123455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Archaea</a:t>
            </a:r>
          </a:p>
        </p:txBody>
      </p:sp>
      <p:sp>
        <p:nvSpPr>
          <p:cNvPr id="138247" name="Text Box 7"/>
          <p:cNvSpPr txBox="1">
            <a:spLocks noChangeArrowheads="1"/>
          </p:cNvSpPr>
          <p:nvPr/>
        </p:nvSpPr>
        <p:spPr bwMode="auto">
          <a:xfrm>
            <a:off x="4871825" y="952505"/>
            <a:ext cx="121852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Bacteria</a:t>
            </a:r>
          </a:p>
        </p:txBody>
      </p:sp>
      <p:sp>
        <p:nvSpPr>
          <p:cNvPr id="138248" name="Text Box 8"/>
          <p:cNvSpPr txBox="1">
            <a:spLocks noChangeArrowheads="1"/>
          </p:cNvSpPr>
          <p:nvPr/>
        </p:nvSpPr>
        <p:spPr bwMode="auto">
          <a:xfrm>
            <a:off x="4570244" y="2256585"/>
            <a:ext cx="1091884" cy="769593"/>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extinct </a:t>
            </a:r>
          </a:p>
          <a:p>
            <a:pPr algn="ctr">
              <a:defRPr/>
            </a:pPr>
            <a:r>
              <a:rPr lang="en-US" sz="2206">
                <a:solidFill>
                  <a:srgbClr val="400080"/>
                </a:solidFill>
                <a:latin typeface="Arial" pitchFamily="-108" charset="0"/>
                <a:ea typeface=""/>
              </a:rPr>
              <a:t>lineage</a:t>
            </a:r>
          </a:p>
        </p:txBody>
      </p:sp>
      <p:sp>
        <p:nvSpPr>
          <p:cNvPr id="91145" name="Line 9"/>
          <p:cNvSpPr>
            <a:spLocks noChangeShapeType="1"/>
          </p:cNvSpPr>
          <p:nvPr/>
        </p:nvSpPr>
        <p:spPr bwMode="auto">
          <a:xfrm flipH="1">
            <a:off x="7070913" y="1333500"/>
            <a:ext cx="56029" cy="381000"/>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46" name="Line 10"/>
          <p:cNvSpPr>
            <a:spLocks noChangeShapeType="1"/>
          </p:cNvSpPr>
          <p:nvPr/>
        </p:nvSpPr>
        <p:spPr bwMode="auto">
          <a:xfrm>
            <a:off x="5916709" y="1322297"/>
            <a:ext cx="672353" cy="616324"/>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47" name="Rectangle 11"/>
          <p:cNvSpPr>
            <a:spLocks noChangeArrowheads="1"/>
          </p:cNvSpPr>
          <p:nvPr/>
        </p:nvSpPr>
        <p:spPr bwMode="auto">
          <a:xfrm rot="5400000">
            <a:off x="6750682" y="4217701"/>
            <a:ext cx="2769587" cy="307993"/>
          </a:xfrm>
          <a:prstGeom prst="rect">
            <a:avLst/>
          </a:prstGeom>
          <a:noFill/>
          <a:ln w="9525">
            <a:noFill/>
            <a:miter lim="800000"/>
            <a:headEnd/>
            <a:tailEnd/>
          </a:ln>
        </p:spPr>
        <p:txBody>
          <a:bodyPr wrap="none" lIns="89812" tIns="44906" rIns="89812" bIns="44906">
            <a:prstTxWarp prst="textNoShape">
              <a:avLst/>
            </a:prstTxWarp>
            <a:spAutoFit/>
          </a:bodyPr>
          <a:lstStyle/>
          <a:p>
            <a:r>
              <a:rPr lang="en-US" sz="1412" dirty="0">
                <a:solidFill>
                  <a:srgbClr val="000000"/>
                </a:solidFill>
                <a:latin typeface="Arial" pitchFamily="-65" charset="0"/>
                <a:ea typeface=""/>
              </a:rPr>
              <a:t>photo from </a:t>
            </a:r>
            <a:r>
              <a:rPr lang="en-US" sz="1412" dirty="0" err="1">
                <a:solidFill>
                  <a:srgbClr val="000000"/>
                </a:solidFill>
                <a:latin typeface="Arial" pitchFamily="-65" charset="0"/>
                <a:ea typeface=""/>
              </a:rPr>
              <a:t>www.sonnentaler.net</a:t>
            </a:r>
            <a:endParaRPr lang="en-US" sz="1412" dirty="0">
              <a:solidFill>
                <a:srgbClr val="000000"/>
              </a:solidFill>
              <a:latin typeface="Arial" pitchFamily="-65" charset="0"/>
              <a:ea typeface=""/>
            </a:endParaRPr>
          </a:p>
        </p:txBody>
      </p:sp>
      <p:sp>
        <p:nvSpPr>
          <p:cNvPr id="138252" name="Text Box 12"/>
          <p:cNvSpPr txBox="1">
            <a:spLocks noChangeArrowheads="1"/>
          </p:cNvSpPr>
          <p:nvPr/>
        </p:nvSpPr>
        <p:spPr bwMode="auto">
          <a:xfrm>
            <a:off x="428625" y="4179799"/>
            <a:ext cx="4333876" cy="2481023"/>
          </a:xfrm>
          <a:prstGeom prst="rect">
            <a:avLst/>
          </a:prstGeom>
          <a:solidFill>
            <a:schemeClr val="accent3">
              <a:lumMod val="85000"/>
            </a:schemeClr>
          </a:solidFill>
          <a:ln w="9525">
            <a:solidFill>
              <a:srgbClr val="800000"/>
            </a:solidFill>
            <a:miter lim="800000"/>
            <a:headEnd/>
            <a:tailEnd/>
          </a:ln>
          <a:effectLst/>
        </p:spPr>
        <p:txBody>
          <a:bodyPr lIns="89812" tIns="44906" rIns="89812" bIns="44906">
            <a:prstTxWarp prst="textNoShape">
              <a:avLst/>
            </a:prstTxWarp>
            <a:spAutoFit/>
          </a:bodyPr>
          <a:lstStyle/>
          <a:p>
            <a:pPr>
              <a:defRPr/>
            </a:pPr>
            <a:r>
              <a:rPr lang="en-US" sz="1412" dirty="0" err="1">
                <a:solidFill>
                  <a:prstClr val="black"/>
                </a:solidFill>
                <a:latin typeface="Arial" pitchFamily="-108" charset="0"/>
                <a:ea typeface=""/>
              </a:rPr>
              <a:t>Glansdorff</a:t>
            </a:r>
            <a:r>
              <a:rPr lang="en-US" sz="1412" dirty="0">
                <a:solidFill>
                  <a:prstClr val="black"/>
                </a:solidFill>
                <a:latin typeface="Arial" pitchFamily="-108" charset="0"/>
                <a:ea typeface=""/>
              </a:rPr>
              <a:t> N, </a:t>
            </a:r>
            <a:r>
              <a:rPr lang="en-US" sz="1412" dirty="0" err="1">
                <a:solidFill>
                  <a:prstClr val="black"/>
                </a:solidFill>
                <a:latin typeface="Arial" pitchFamily="-108" charset="0"/>
                <a:ea typeface=""/>
              </a:rPr>
              <a:t>Xu</a:t>
            </a:r>
            <a:r>
              <a:rPr lang="en-US" sz="1412" dirty="0">
                <a:solidFill>
                  <a:prstClr val="black"/>
                </a:solidFill>
                <a:latin typeface="Arial" pitchFamily="-108" charset="0"/>
                <a:ea typeface=""/>
              </a:rPr>
              <a:t> Y, </a:t>
            </a:r>
            <a:r>
              <a:rPr lang="en-US" sz="1412" dirty="0" err="1">
                <a:solidFill>
                  <a:prstClr val="black"/>
                </a:solidFill>
                <a:latin typeface="Arial" pitchFamily="-108" charset="0"/>
                <a:ea typeface=""/>
              </a:rPr>
              <a:t>Labedan</a:t>
            </a:r>
            <a:r>
              <a:rPr lang="en-US" sz="1412" dirty="0">
                <a:solidFill>
                  <a:prstClr val="black"/>
                </a:solidFill>
                <a:latin typeface="Arial" pitchFamily="-108" charset="0"/>
                <a:ea typeface=""/>
              </a:rPr>
              <a:t> B: </a:t>
            </a:r>
            <a:r>
              <a:rPr lang="en-US" sz="1412" i="1" dirty="0">
                <a:solidFill>
                  <a:prstClr val="black"/>
                </a:solidFill>
                <a:latin typeface="Arial" pitchFamily="-108" charset="0"/>
                <a:ea typeface=""/>
              </a:rPr>
              <a:t>The Last Universal Common Ancestor: emergence, constitution and genetic legacy of an elusive forerunner. </a:t>
            </a:r>
            <a:br>
              <a:rPr lang="en-US" sz="1412" dirty="0">
                <a:solidFill>
                  <a:prstClr val="black"/>
                </a:solidFill>
                <a:latin typeface="Arial" pitchFamily="-108" charset="0"/>
                <a:ea typeface=""/>
              </a:rPr>
            </a:br>
            <a:r>
              <a:rPr lang="en-US" sz="1412" i="1" dirty="0" err="1">
                <a:solidFill>
                  <a:prstClr val="black"/>
                </a:solidFill>
                <a:latin typeface="Arial" pitchFamily="-108" charset="0"/>
                <a:ea typeface=""/>
              </a:rPr>
              <a:t>Biol</a:t>
            </a:r>
            <a:r>
              <a:rPr lang="en-US" sz="1412" i="1" dirty="0">
                <a:solidFill>
                  <a:prstClr val="black"/>
                </a:solidFill>
                <a:latin typeface="Arial" pitchFamily="-108" charset="0"/>
                <a:ea typeface=""/>
              </a:rPr>
              <a:t> Direct </a:t>
            </a:r>
            <a:r>
              <a:rPr lang="en-US" sz="1412" dirty="0">
                <a:solidFill>
                  <a:prstClr val="black"/>
                </a:solidFill>
                <a:latin typeface="Arial" pitchFamily="-108" charset="0"/>
                <a:ea typeface=""/>
              </a:rPr>
              <a:t>2008, </a:t>
            </a:r>
            <a:r>
              <a:rPr lang="en-US" sz="1412" b="1" dirty="0">
                <a:solidFill>
                  <a:prstClr val="black"/>
                </a:solidFill>
                <a:latin typeface="Arial" pitchFamily="-108" charset="0"/>
                <a:ea typeface=""/>
              </a:rPr>
              <a:t>3</a:t>
            </a:r>
            <a:r>
              <a:rPr lang="en-US" sz="1412" dirty="0">
                <a:solidFill>
                  <a:prstClr val="black"/>
                </a:solidFill>
                <a:latin typeface="Arial" pitchFamily="-108" charset="0"/>
                <a:ea typeface=""/>
              </a:rPr>
              <a:t>:29. </a:t>
            </a:r>
            <a:br>
              <a:rPr lang="en-US" sz="1412" dirty="0">
                <a:solidFill>
                  <a:prstClr val="black"/>
                </a:solidFill>
                <a:latin typeface="Arial" pitchFamily="-108" charset="0"/>
                <a:ea typeface=""/>
              </a:rPr>
            </a:br>
            <a:endParaRPr lang="en-US" sz="1412" dirty="0">
              <a:solidFill>
                <a:prstClr val="black"/>
              </a:solidFill>
              <a:latin typeface="Arial" pitchFamily="-108" charset="0"/>
              <a:ea typeface=""/>
            </a:endParaRPr>
          </a:p>
          <a:p>
            <a:pPr>
              <a:defRPr/>
            </a:pPr>
            <a:r>
              <a:rPr lang="en-US" sz="1412" dirty="0" err="1">
                <a:solidFill>
                  <a:prstClr val="black"/>
                </a:solidFill>
                <a:latin typeface="Arial" pitchFamily="-108" charset="0"/>
                <a:ea typeface=""/>
              </a:rPr>
              <a:t>Kandler</a:t>
            </a:r>
            <a:r>
              <a:rPr lang="en-US" sz="1412" dirty="0">
                <a:solidFill>
                  <a:prstClr val="black"/>
                </a:solidFill>
                <a:latin typeface="Arial" pitchFamily="-108" charset="0"/>
                <a:ea typeface=""/>
              </a:rPr>
              <a:t> O (1994) </a:t>
            </a:r>
            <a:r>
              <a:rPr lang="en-US" sz="1412" i="1" dirty="0">
                <a:solidFill>
                  <a:prstClr val="black"/>
                </a:solidFill>
                <a:latin typeface="Arial" pitchFamily="-108" charset="0"/>
                <a:ea typeface=""/>
              </a:rPr>
              <a:t>The early diversification of life</a:t>
            </a:r>
            <a:r>
              <a:rPr lang="en-US" sz="1412" dirty="0">
                <a:solidFill>
                  <a:prstClr val="black"/>
                </a:solidFill>
                <a:latin typeface="Arial" pitchFamily="-108" charset="0"/>
                <a:ea typeface=""/>
              </a:rPr>
              <a:t>. In </a:t>
            </a:r>
            <a:r>
              <a:rPr lang="en-US" sz="1412" i="1" dirty="0">
                <a:solidFill>
                  <a:prstClr val="black"/>
                </a:solidFill>
                <a:latin typeface="Arial" pitchFamily="-108" charset="0"/>
                <a:ea typeface=""/>
              </a:rPr>
              <a:t>Early Life on Earth,</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Nobel Symposium</a:t>
            </a:r>
            <a:r>
              <a:rPr lang="en-US" sz="1412" dirty="0">
                <a:solidFill>
                  <a:prstClr val="black"/>
                </a:solidFill>
                <a:latin typeface="Arial" pitchFamily="-108" charset="0"/>
                <a:ea typeface=""/>
              </a:rPr>
              <a:t>, vol. 84, pp. 152-509: Columbia Univ. Press.</a:t>
            </a:r>
          </a:p>
          <a:p>
            <a:pPr>
              <a:defRPr/>
            </a:pPr>
            <a:r>
              <a:rPr lang="en-US" sz="1412" dirty="0">
                <a:solidFill>
                  <a:prstClr val="black"/>
                </a:solidFill>
                <a:latin typeface="Arial" pitchFamily="-108" charset="0"/>
                <a:ea typeface=""/>
              </a:rPr>
              <a:t> </a:t>
            </a:r>
            <a:br>
              <a:rPr lang="en-US" sz="1412" dirty="0">
                <a:solidFill>
                  <a:prstClr val="black"/>
                </a:solidFill>
                <a:latin typeface="Arial" pitchFamily="-108" charset="0"/>
                <a:ea typeface=""/>
              </a:rPr>
            </a:br>
            <a:r>
              <a:rPr lang="en-US" sz="1412" dirty="0" err="1">
                <a:solidFill>
                  <a:prstClr val="black"/>
                </a:solidFill>
                <a:latin typeface="Arial" pitchFamily="-108" charset="0"/>
                <a:ea typeface=""/>
              </a:rPr>
              <a:t>Woese</a:t>
            </a:r>
            <a:r>
              <a:rPr lang="en-US" sz="1412" dirty="0">
                <a:solidFill>
                  <a:prstClr val="black"/>
                </a:solidFill>
                <a:latin typeface="Arial" pitchFamily="-108" charset="0"/>
                <a:ea typeface=""/>
              </a:rPr>
              <a:t> CR (2002) </a:t>
            </a:r>
            <a:r>
              <a:rPr lang="en-US" sz="1412" i="1" dirty="0">
                <a:solidFill>
                  <a:prstClr val="black"/>
                </a:solidFill>
                <a:latin typeface="Arial" pitchFamily="-108" charset="0"/>
                <a:ea typeface=""/>
              </a:rPr>
              <a:t>On the evolution of cells</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PNAS</a:t>
            </a:r>
            <a:r>
              <a:rPr lang="en-US" sz="1412" dirty="0">
                <a:solidFill>
                  <a:prstClr val="black"/>
                </a:solidFill>
                <a:latin typeface="Arial" pitchFamily="-108" charset="0"/>
                <a:ea typeface=""/>
              </a:rPr>
              <a:t> 99: 8742-7 </a:t>
            </a:r>
            <a:endParaRPr lang="en-US" sz="2206" dirty="0">
              <a:solidFill>
                <a:prstClr val="black"/>
              </a:solidFill>
              <a:latin typeface="Arial" pitchFamily="-108" charset="0"/>
              <a:ea typeface=""/>
            </a:endParaRPr>
          </a:p>
        </p:txBody>
      </p:sp>
      <p:sp>
        <p:nvSpPr>
          <p:cNvPr id="91149" name="Line 15"/>
          <p:cNvSpPr>
            <a:spLocks noChangeShapeType="1"/>
          </p:cNvSpPr>
          <p:nvPr/>
        </p:nvSpPr>
        <p:spPr bwMode="auto">
          <a:xfrm rot="2687547" flipH="1">
            <a:off x="7781085" y="1397935"/>
            <a:ext cx="58831" cy="801221"/>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50" name="Line 16"/>
          <p:cNvSpPr>
            <a:spLocks noChangeShapeType="1"/>
          </p:cNvSpPr>
          <p:nvPr/>
        </p:nvSpPr>
        <p:spPr bwMode="auto">
          <a:xfrm rot="18375992" flipH="1">
            <a:off x="5137897" y="3017184"/>
            <a:ext cx="224118" cy="319368"/>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Tree>
    <p:extLst>
      <p:ext uri="{BB962C8B-B14F-4D97-AF65-F5344CB8AC3E}">
        <p14:creationId xmlns:p14="http://schemas.microsoft.com/office/powerpoint/2010/main" val="10805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34AA3-7BEB-B243-8EBD-66018B90F342}"/>
              </a:ext>
            </a:extLst>
          </p:cNvPr>
          <p:cNvPicPr>
            <a:picLocks noChangeAspect="1"/>
          </p:cNvPicPr>
          <p:nvPr/>
        </p:nvPicPr>
        <p:blipFill>
          <a:blip r:embed="rId2"/>
          <a:stretch>
            <a:fillRect/>
          </a:stretch>
        </p:blipFill>
        <p:spPr>
          <a:xfrm>
            <a:off x="2711450" y="1504950"/>
            <a:ext cx="3721100" cy="3848100"/>
          </a:xfrm>
          <a:prstGeom prst="rect">
            <a:avLst/>
          </a:prstGeom>
        </p:spPr>
      </p:pic>
      <p:sp>
        <p:nvSpPr>
          <p:cNvPr id="3" name="TextBox 2">
            <a:extLst>
              <a:ext uri="{FF2B5EF4-FFF2-40B4-BE49-F238E27FC236}">
                <a16:creationId xmlns:a16="http://schemas.microsoft.com/office/drawing/2014/main" id="{C1A1BC79-122D-DB44-AFCD-724CB3E79FF6}"/>
              </a:ext>
            </a:extLst>
          </p:cNvPr>
          <p:cNvSpPr txBox="1"/>
          <p:nvPr/>
        </p:nvSpPr>
        <p:spPr>
          <a:xfrm>
            <a:off x="1027134" y="588723"/>
            <a:ext cx="4119013" cy="461665"/>
          </a:xfrm>
          <a:prstGeom prst="rect">
            <a:avLst/>
          </a:prstGeom>
          <a:noFill/>
        </p:spPr>
        <p:txBody>
          <a:bodyPr wrap="none" rtlCol="0">
            <a:spAutoFit/>
          </a:bodyPr>
          <a:lstStyle/>
          <a:p>
            <a:r>
              <a:rPr lang="en-US" sz="2400" b="1" dirty="0"/>
              <a:t>The Rhizome of Life </a:t>
            </a:r>
            <a:r>
              <a:rPr lang="en-US" dirty="0"/>
              <a:t>(Didier </a:t>
            </a:r>
            <a:r>
              <a:rPr lang="en-US" dirty="0" err="1"/>
              <a:t>Raoult</a:t>
            </a:r>
            <a:r>
              <a:rPr lang="en-US" dirty="0"/>
              <a:t>)</a:t>
            </a:r>
          </a:p>
        </p:txBody>
      </p:sp>
      <p:sp>
        <p:nvSpPr>
          <p:cNvPr id="4" name="TextBox 3">
            <a:extLst>
              <a:ext uri="{FF2B5EF4-FFF2-40B4-BE49-F238E27FC236}">
                <a16:creationId xmlns:a16="http://schemas.microsoft.com/office/drawing/2014/main" id="{CBEDB7E6-246A-5E4E-8024-B6554FD6BC0C}"/>
              </a:ext>
            </a:extLst>
          </p:cNvPr>
          <p:cNvSpPr txBox="1"/>
          <p:nvPr/>
        </p:nvSpPr>
        <p:spPr>
          <a:xfrm>
            <a:off x="392682" y="5899945"/>
            <a:ext cx="8358635" cy="646331"/>
          </a:xfrm>
          <a:prstGeom prst="rect">
            <a:avLst/>
          </a:prstGeom>
          <a:noFill/>
        </p:spPr>
        <p:txBody>
          <a:bodyPr wrap="none" rtlCol="0">
            <a:spAutoFit/>
          </a:bodyPr>
          <a:lstStyle/>
          <a:p>
            <a:r>
              <a:rPr lang="en-US" dirty="0"/>
              <a:t>See opinion piece in </a:t>
            </a:r>
            <a:br>
              <a:rPr lang="en-US" dirty="0"/>
            </a:br>
            <a:r>
              <a:rPr lang="en-US" dirty="0">
                <a:hlinkClick r:id="rId3"/>
              </a:rPr>
              <a:t>https://www.thelancet.com/journals/lancet/article/PIIS0140-6736(09)61958-9/fulltext</a:t>
            </a:r>
            <a:r>
              <a:rPr lang="en-US" dirty="0"/>
              <a:t> </a:t>
            </a:r>
          </a:p>
        </p:txBody>
      </p:sp>
    </p:spTree>
    <p:extLst>
      <p:ext uri="{BB962C8B-B14F-4D97-AF65-F5344CB8AC3E}">
        <p14:creationId xmlns:p14="http://schemas.microsoft.com/office/powerpoint/2010/main" val="42354827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C9B1-09F4-6447-BAB0-C7B3F0782BF7}"/>
              </a:ext>
            </a:extLst>
          </p:cNvPr>
          <p:cNvSpPr>
            <a:spLocks noGrp="1"/>
          </p:cNvSpPr>
          <p:nvPr>
            <p:ph type="ctrTitle"/>
          </p:nvPr>
        </p:nvSpPr>
        <p:spPr/>
        <p:txBody>
          <a:bodyPr/>
          <a:lstStyle/>
          <a:p>
            <a:r>
              <a:rPr lang="en-US" dirty="0" err="1"/>
              <a:t>Mutationism</a:t>
            </a:r>
            <a:r>
              <a:rPr lang="en-US" dirty="0"/>
              <a:t> </a:t>
            </a:r>
            <a:br>
              <a:rPr lang="en-US" dirty="0"/>
            </a:br>
            <a:r>
              <a:rPr lang="en-US" i="1" dirty="0"/>
              <a:t>versus</a:t>
            </a:r>
            <a:br>
              <a:rPr lang="en-US" dirty="0"/>
            </a:br>
            <a:r>
              <a:rPr lang="en-US" dirty="0"/>
              <a:t>Modern Synthesis </a:t>
            </a:r>
          </a:p>
        </p:txBody>
      </p:sp>
      <p:sp>
        <p:nvSpPr>
          <p:cNvPr id="3" name="Subtitle 2">
            <a:extLst>
              <a:ext uri="{FF2B5EF4-FFF2-40B4-BE49-F238E27FC236}">
                <a16:creationId xmlns:a16="http://schemas.microsoft.com/office/drawing/2014/main" id="{7D36A410-58B3-FC44-8F29-0786F1FB06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7452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74A35-A197-6747-BE57-86C514D289D0}"/>
              </a:ext>
            </a:extLst>
          </p:cNvPr>
          <p:cNvSpPr/>
          <p:nvPr/>
        </p:nvSpPr>
        <p:spPr>
          <a:xfrm>
            <a:off x="382555" y="345233"/>
            <a:ext cx="8537510" cy="3108543"/>
          </a:xfrm>
          <a:prstGeom prst="rect">
            <a:avLst/>
          </a:prstGeom>
        </p:spPr>
        <p:txBody>
          <a:bodyPr wrap="square">
            <a:spAutoFit/>
          </a:bodyPr>
          <a:lstStyle/>
          <a:p>
            <a:r>
              <a:rPr lang="en-US" sz="2800" b="1" dirty="0">
                <a:solidFill>
                  <a:srgbClr val="000000"/>
                </a:solidFill>
                <a:latin typeface="+mn-lt"/>
              </a:rPr>
              <a:t>What is needed for evolution to occur?</a:t>
            </a:r>
          </a:p>
          <a:p>
            <a:r>
              <a:rPr lang="en-US" sz="2800" dirty="0">
                <a:solidFill>
                  <a:srgbClr val="000000"/>
                </a:solidFill>
                <a:latin typeface="+mn-lt"/>
              </a:rPr>
              <a:t>(Note, this is different from stating that this is all that </a:t>
            </a:r>
            <a:r>
              <a:rPr lang="en-US" sz="2800" i="1" dirty="0">
                <a:solidFill>
                  <a:srgbClr val="000000"/>
                </a:solidFill>
                <a:latin typeface="+mn-lt"/>
              </a:rPr>
              <a:t>occurs</a:t>
            </a:r>
            <a:r>
              <a:rPr lang="en-US" sz="2800" dirty="0">
                <a:solidFill>
                  <a:srgbClr val="000000"/>
                </a:solidFill>
                <a:latin typeface="+mn-lt"/>
              </a:rPr>
              <a:t> in evolution)</a:t>
            </a:r>
          </a:p>
          <a:p>
            <a:pPr>
              <a:buFont typeface="Arial" panose="020B0604020202020204" pitchFamily="34" charset="0"/>
              <a:buChar char="•"/>
            </a:pPr>
            <a:r>
              <a:rPr lang="en-US" sz="2800" dirty="0">
                <a:solidFill>
                  <a:srgbClr val="000000"/>
                </a:solidFill>
                <a:latin typeface="+mn-lt"/>
              </a:rPr>
              <a:t>Offspring similar but not identical to parents </a:t>
            </a:r>
          </a:p>
          <a:p>
            <a:pPr>
              <a:buFont typeface="Arial" panose="020B0604020202020204" pitchFamily="34" charset="0"/>
              <a:buChar char="•"/>
            </a:pPr>
            <a:r>
              <a:rPr lang="en-US" sz="2800" dirty="0">
                <a:solidFill>
                  <a:srgbClr val="000000"/>
                </a:solidFill>
                <a:latin typeface="+mn-lt"/>
              </a:rPr>
              <a:t>More offspring than necessary </a:t>
            </a:r>
          </a:p>
          <a:p>
            <a:pPr>
              <a:buFont typeface="Arial" panose="020B0604020202020204" pitchFamily="34" charset="0"/>
              <a:buChar char="•"/>
            </a:pPr>
            <a:r>
              <a:rPr lang="en-US" sz="2800" dirty="0">
                <a:solidFill>
                  <a:srgbClr val="000000"/>
                </a:solidFill>
                <a:latin typeface="+mn-lt"/>
              </a:rPr>
              <a:t>Competition for resources, mates =&gt; survival of the fittest.</a:t>
            </a:r>
            <a:endParaRPr lang="en-US" sz="2800" b="0" i="0" u="none" strike="noStrike" dirty="0">
              <a:solidFill>
                <a:srgbClr val="000000"/>
              </a:solidFill>
              <a:effectLst/>
              <a:latin typeface="+mn-lt"/>
            </a:endParaRPr>
          </a:p>
        </p:txBody>
      </p:sp>
    </p:spTree>
    <p:extLst>
      <p:ext uri="{BB962C8B-B14F-4D97-AF65-F5344CB8AC3E}">
        <p14:creationId xmlns:p14="http://schemas.microsoft.com/office/powerpoint/2010/main" val="2439101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12012</TotalTime>
  <Words>1653</Words>
  <Application>Microsoft Macintosh PowerPoint</Application>
  <PresentationFormat>On-screen Show (4:3)</PresentationFormat>
  <Paragraphs>159</Paragraphs>
  <Slides>29</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Times</vt:lpstr>
      <vt:lpstr>Times New Roman</vt:lpstr>
      <vt:lpstr>Office Theme</vt:lpstr>
      <vt:lpstr>Addendum:  Metaphors for the evolution of live:  </vt:lpstr>
      <vt:lpstr>PowerPoint Presentation</vt:lpstr>
      <vt:lpstr>PowerPoint Presentation</vt:lpstr>
      <vt:lpstr>PowerPoint Presentation</vt:lpstr>
      <vt:lpstr>PowerPoint Presentation</vt:lpstr>
      <vt:lpstr>PowerPoint Presentation</vt:lpstr>
      <vt:lpstr>PowerPoint Presentation</vt:lpstr>
      <vt:lpstr>Mutationism  versus Modern Synthesis </vt:lpstr>
      <vt:lpstr>PowerPoint Presentation</vt:lpstr>
      <vt:lpstr>PowerPoint Presentation</vt:lpstr>
      <vt:lpstr>Mendelian genetics and Mutationism</vt:lpstr>
      <vt:lpstr>Mutationists </vt:lpstr>
      <vt:lpstr>Claims of the Modern Synthesis</vt:lpstr>
      <vt:lpstr>Darwinian Evolution- a slow and gradual process </vt:lpstr>
      <vt:lpstr>Natural Selection and Mutual Aid</vt:lpstr>
      <vt:lpstr>Darwinian Evolution – Natural Selection </vt:lpstr>
      <vt:lpstr>Nature, red in tooth and claw</vt:lpstr>
      <vt:lpstr>Social Darwinism and Eugenics (Spencer, Malthus, Galton)</vt:lpstr>
      <vt:lpstr>PowerPoint Presentation</vt:lpstr>
      <vt:lpstr>PowerPoint Presentation</vt:lpstr>
      <vt:lpstr>PowerPoint Presentation</vt:lpstr>
      <vt:lpstr>Prince Pyotr Alexeyevich Kropotkin Mutual Aid: A Factor of Evolution</vt:lpstr>
      <vt:lpstr>PowerPoint Presentation</vt:lpstr>
      <vt:lpstr>PowerPoint Presentation</vt:lpstr>
      <vt:lpstr>Symbiogenesis </vt:lpstr>
      <vt:lpstr>Gaia Hypothesis Lynn Margulis, James Lovelock  </vt:lpstr>
      <vt:lpstr>Holobiont and Evolution</vt:lpstr>
      <vt:lpstr>The Black Queen Hypothesis </vt:lpstr>
      <vt:lpstr>PowerPoint Presentation</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red in tooth and claw</dc:title>
  <dc:creator>J. Peter Gogarten</dc:creator>
  <cp:lastModifiedBy>Gogarten, J. Peter</cp:lastModifiedBy>
  <cp:revision>34</cp:revision>
  <dcterms:created xsi:type="dcterms:W3CDTF">2011-01-21T23:49:33Z</dcterms:created>
  <dcterms:modified xsi:type="dcterms:W3CDTF">2019-09-16T19:26:18Z</dcterms:modified>
</cp:coreProperties>
</file>